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2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30.jpg" ContentType="image/jpeg"/>
  <Override PartName="/ppt/media/image131.jpg" ContentType="image/jpeg"/>
  <Override PartName="/ppt/notesSlides/notesSlide7.xml" ContentType="application/vnd.openxmlformats-officedocument.presentationml.notesSlide+xml"/>
  <Override PartName="/ppt/media/image133.jpg" ContentType="image/jpeg"/>
  <Override PartName="/ppt/media/image13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08" r:id="rId2"/>
    <p:sldMasterId id="2147483910" r:id="rId3"/>
    <p:sldMasterId id="2147483820" r:id="rId4"/>
    <p:sldMasterId id="2147483922" r:id="rId5"/>
    <p:sldMasterId id="2147483930" r:id="rId6"/>
  </p:sldMasterIdLst>
  <p:notesMasterIdLst>
    <p:notesMasterId r:id="rId131"/>
  </p:notesMasterIdLst>
  <p:handoutMasterIdLst>
    <p:handoutMasterId r:id="rId132"/>
  </p:handoutMasterIdLst>
  <p:sldIdLst>
    <p:sldId id="631" r:id="rId7"/>
    <p:sldId id="632" r:id="rId8"/>
    <p:sldId id="635" r:id="rId9"/>
    <p:sldId id="638" r:id="rId10"/>
    <p:sldId id="639" r:id="rId11"/>
    <p:sldId id="640" r:id="rId12"/>
    <p:sldId id="641" r:id="rId13"/>
    <p:sldId id="642" r:id="rId14"/>
    <p:sldId id="643" r:id="rId15"/>
    <p:sldId id="644" r:id="rId16"/>
    <p:sldId id="645" r:id="rId17"/>
    <p:sldId id="646" r:id="rId18"/>
    <p:sldId id="647" r:id="rId19"/>
    <p:sldId id="649" r:id="rId20"/>
    <p:sldId id="650" r:id="rId21"/>
    <p:sldId id="651" r:id="rId22"/>
    <p:sldId id="652" r:id="rId23"/>
    <p:sldId id="654" r:id="rId24"/>
    <p:sldId id="656" r:id="rId25"/>
    <p:sldId id="657" r:id="rId26"/>
    <p:sldId id="658" r:id="rId27"/>
    <p:sldId id="659" r:id="rId28"/>
    <p:sldId id="660" r:id="rId29"/>
    <p:sldId id="661" r:id="rId30"/>
    <p:sldId id="662" r:id="rId31"/>
    <p:sldId id="663" r:id="rId32"/>
    <p:sldId id="664" r:id="rId33"/>
    <p:sldId id="665" r:id="rId34"/>
    <p:sldId id="666" r:id="rId35"/>
    <p:sldId id="667" r:id="rId36"/>
    <p:sldId id="668" r:id="rId37"/>
    <p:sldId id="669" r:id="rId38"/>
    <p:sldId id="670" r:id="rId39"/>
    <p:sldId id="671" r:id="rId40"/>
    <p:sldId id="672" r:id="rId41"/>
    <p:sldId id="673" r:id="rId42"/>
    <p:sldId id="675" r:id="rId43"/>
    <p:sldId id="676" r:id="rId44"/>
    <p:sldId id="677" r:id="rId45"/>
    <p:sldId id="678" r:id="rId46"/>
    <p:sldId id="679" r:id="rId47"/>
    <p:sldId id="680" r:id="rId48"/>
    <p:sldId id="681" r:id="rId49"/>
    <p:sldId id="701" r:id="rId50"/>
    <p:sldId id="725" r:id="rId51"/>
    <p:sldId id="726" r:id="rId52"/>
    <p:sldId id="727" r:id="rId53"/>
    <p:sldId id="728" r:id="rId54"/>
    <p:sldId id="729" r:id="rId55"/>
    <p:sldId id="730" r:id="rId56"/>
    <p:sldId id="731" r:id="rId57"/>
    <p:sldId id="692" r:id="rId58"/>
    <p:sldId id="693" r:id="rId59"/>
    <p:sldId id="694" r:id="rId60"/>
    <p:sldId id="695" r:id="rId61"/>
    <p:sldId id="696" r:id="rId62"/>
    <p:sldId id="697" r:id="rId63"/>
    <p:sldId id="698" r:id="rId64"/>
    <p:sldId id="732" r:id="rId65"/>
    <p:sldId id="733" r:id="rId66"/>
    <p:sldId id="737" r:id="rId67"/>
    <p:sldId id="738" r:id="rId68"/>
    <p:sldId id="739" r:id="rId69"/>
    <p:sldId id="740" r:id="rId70"/>
    <p:sldId id="741" r:id="rId71"/>
    <p:sldId id="742" r:id="rId72"/>
    <p:sldId id="743" r:id="rId73"/>
    <p:sldId id="744" r:id="rId74"/>
    <p:sldId id="745" r:id="rId75"/>
    <p:sldId id="746" r:id="rId76"/>
    <p:sldId id="747" r:id="rId77"/>
    <p:sldId id="734" r:id="rId78"/>
    <p:sldId id="735" r:id="rId79"/>
    <p:sldId id="736" r:id="rId80"/>
    <p:sldId id="704" r:id="rId81"/>
    <p:sldId id="705" r:id="rId82"/>
    <p:sldId id="708" r:id="rId83"/>
    <p:sldId id="709" r:id="rId84"/>
    <p:sldId id="710" r:id="rId85"/>
    <p:sldId id="712" r:id="rId86"/>
    <p:sldId id="711" r:id="rId87"/>
    <p:sldId id="713" r:id="rId88"/>
    <p:sldId id="714" r:id="rId89"/>
    <p:sldId id="715" r:id="rId90"/>
    <p:sldId id="722" r:id="rId91"/>
    <p:sldId id="723" r:id="rId92"/>
    <p:sldId id="706" r:id="rId93"/>
    <p:sldId id="707" r:id="rId94"/>
    <p:sldId id="755" r:id="rId95"/>
    <p:sldId id="756" r:id="rId96"/>
    <p:sldId id="757" r:id="rId97"/>
    <p:sldId id="758" r:id="rId98"/>
    <p:sldId id="759" r:id="rId99"/>
    <p:sldId id="760" r:id="rId100"/>
    <p:sldId id="762" r:id="rId101"/>
    <p:sldId id="765" r:id="rId102"/>
    <p:sldId id="766" r:id="rId103"/>
    <p:sldId id="767" r:id="rId104"/>
    <p:sldId id="768" r:id="rId105"/>
    <p:sldId id="774" r:id="rId106"/>
    <p:sldId id="775" r:id="rId107"/>
    <p:sldId id="776" r:id="rId108"/>
    <p:sldId id="779" r:id="rId109"/>
    <p:sldId id="780" r:id="rId110"/>
    <p:sldId id="781" r:id="rId111"/>
    <p:sldId id="782" r:id="rId112"/>
    <p:sldId id="783" r:id="rId113"/>
    <p:sldId id="785" r:id="rId114"/>
    <p:sldId id="788" r:id="rId115"/>
    <p:sldId id="789" r:id="rId116"/>
    <p:sldId id="790" r:id="rId117"/>
    <p:sldId id="791" r:id="rId118"/>
    <p:sldId id="792" r:id="rId119"/>
    <p:sldId id="798" r:id="rId120"/>
    <p:sldId id="799" r:id="rId121"/>
    <p:sldId id="800" r:id="rId122"/>
    <p:sldId id="801" r:id="rId123"/>
    <p:sldId id="802" r:id="rId124"/>
    <p:sldId id="803" r:id="rId125"/>
    <p:sldId id="804" r:id="rId126"/>
    <p:sldId id="805" r:id="rId127"/>
    <p:sldId id="806" r:id="rId128"/>
    <p:sldId id="807" r:id="rId129"/>
    <p:sldId id="808" r:id="rId1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9" autoAdjust="0"/>
    <p:restoredTop sz="90929"/>
  </p:normalViewPr>
  <p:slideViewPr>
    <p:cSldViewPr>
      <p:cViewPr varScale="1">
        <p:scale>
          <a:sx n="73" d="100"/>
          <a:sy n="73" d="100"/>
        </p:scale>
        <p:origin x="150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presProps" Target="presProp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26" Type="http://schemas.openxmlformats.org/officeDocument/2006/relationships/slide" Target="slides/slide120.xml"/><Relationship Id="rId13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16" Type="http://schemas.openxmlformats.org/officeDocument/2006/relationships/slide" Target="slides/slide110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slide" Target="slides/slide105.xml"/><Relationship Id="rId13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slide" Target="slides/slide124.xml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9/1/2023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0466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8-26T09:35:26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22597 8508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8-26T09:41:21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16212 6132 783,'0'0'64,"0"0"112,0 0-27,0 0-22,0 0 52,0 0-85,0-75 33,0 63-29,0 0-7,6-1 111,0 0-86,-1 3-58,-1 3 25,-2 0 25,-1 2-58,1 0-35,-1 0 27,2 1-8,-3 1-22,1 1 13,2 1-11,0-1-14,13 0-6,36-1-6,89-1-13,114-1-177,64-3 78,11 3 47,-61 0-50,-112-16-103,-76 1 4,-51-14-502</inkml:trace>
  <inkml:trace contextRef="#ctx0" brushRef="#br0" timeOffset="965.5406">16652 7651 810,'0'0'30,"0"0"191,0 0-8,0 0-28,0 0-30,0 0 123,0 0-24,-28-78-121,28 65 81,0 3-72,0 3-39,0 3 5,0 4-69,0 0-27,0 0-12,6 0-24,18 0-21,46 0-83,76 0 36,58 7 20,13 0-64,-32-7 26,-75-3-199,-62-15-393</inkml:trace>
  <inkml:trace contextRef="#ctx0" brushRef="#br0" timeOffset="1729.9208">16643 9303 1318,'0'0'247,"0"0"-44,0 0-41,0 0 20,0 0-44,-1-73-87,1 70-7,0 3-35,0 0 1,0 0-8,0 0-1,0 0 0,0 0 20,0 0-5,0 0 27,12 0 6,43 0-9,70-2-26,54-2-14,14 3-29,-25-1-30,-73 2-63,-51-5-516</inkml:trace>
  <inkml:trace contextRef="#ctx0" brushRef="#br0" timeOffset="2446.1118">16417 11083 909,'0'0'748,"0"0"-436,0 0-27,0 0-104,0 0-33,0 0 15,0 0 14,-6-48-78,9 45 0,3 0-15,16-1-30,45-6-24,79-7-30,68-3-27,36 0-13,-2-13-92,-80 7-249,-54-10-1083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9/1/2023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532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03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Lecture-1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46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7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456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8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95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19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0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13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:notes"/>
          <p:cNvSpPr txBox="1">
            <a:spLocks noGrp="1"/>
          </p:cNvSpPr>
          <p:nvPr>
            <p:ph type="body" idx="1"/>
          </p:nvPr>
        </p:nvSpPr>
        <p:spPr>
          <a:xfrm>
            <a:off x="940435" y="4421823"/>
            <a:ext cx="5172393" cy="4189095"/>
          </a:xfrm>
          <a:prstGeom prst="rect">
            <a:avLst/>
          </a:prstGeom>
        </p:spPr>
        <p:txBody>
          <a:bodyPr spcFirstLastPara="1" wrap="square" lIns="93475" tIns="46725" rIns="93475" bIns="467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37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0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69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15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77" b="0" i="0">
                <a:solidFill>
                  <a:srgbClr val="3333C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330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776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0455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883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27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8922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068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2001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6634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5122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8452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2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0695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75886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109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8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9/1/2023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449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7196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634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6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fontAlgn="auto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</a:endParaRPr>
          </a:p>
        </p:txBody>
      </p:sp>
      <p:sp>
        <p:nvSpPr>
          <p:cNvPr id="52" name="Google Shape;52;p86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6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fontAlgn="auto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kern="0">
                <a:solidFill>
                  <a:srgbClr val="000000"/>
                </a:solidFill>
              </a:rPr>
              <a:pPr fontAlgn="auto"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727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36052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9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906" r:id="rId14"/>
    <p:sldLayoutId id="2147483907" r:id="rId15"/>
    <p:sldLayoutId id="2147483908" r:id="rId16"/>
    <p:sldLayoutId id="2147483909" r:id="rId17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26AFC-8E71-4425-8F8E-6DB1C37F91A9}" type="datetimeFigureOut">
              <a:rPr lang="en-IN" smtClean="0"/>
              <a:t>01-09-2023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192A0-DEBD-4108-AA1A-193902296B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04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9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02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83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100" b="1" kern="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kern="0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100" kern="0">
              <a:solidFill>
                <a:srgbClr val="1011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83" descr="Picture 7.png"/>
          <p:cNvPicPr preferRelativeResize="0"/>
          <p:nvPr/>
        </p:nvPicPr>
        <p:blipFill rotWithShape="1">
          <a:blip r:embed="rId4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83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4" name="Google Shape;14;p8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5" name="Google Shape;15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6" name="Google Shape;16;p83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7" name="Google Shape;17;p83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8" name="Google Shape;18;p8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19;p8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0;p83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0564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2.jp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7" Type="http://schemas.openxmlformats.org/officeDocument/2006/relationships/image" Target="../media/image1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30.jp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13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2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aplace_smoothing" TargetMode="Externa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5UQyCESW64" TargetMode="External"/><Relationship Id="rId2" Type="http://schemas.openxmlformats.org/officeDocument/2006/relationships/hyperlink" Target="https://www.youtube.com/watch?time_continue=16&amp;v=EGKeC2S44Rs" TargetMode="External"/><Relationship Id="rId1" Type="http://schemas.openxmlformats.org/officeDocument/2006/relationships/slideLayout" Target="../slideLayouts/slideLayout51.xml"/><Relationship Id="rId5" Type="http://schemas.openxmlformats.org/officeDocument/2006/relationships/hyperlink" Target="https://www.youtube.com/watch?v=Fmu65a0v6Sw" TargetMode="External"/><Relationship Id="rId4" Type="http://schemas.openxmlformats.org/officeDocument/2006/relationships/hyperlink" Target="https://www.youtube.com/watch?v=NFd0ZQk5bR4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9.jp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5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solidFill>
                  <a:srgbClr val="FFFF66"/>
                </a:solidFill>
                <a:latin typeface="+mn-lt"/>
              </a:rPr>
              <a:t>Machine </a:t>
            </a:r>
            <a:r>
              <a:rPr lang="en-US" dirty="0" smtClean="0">
                <a:solidFill>
                  <a:srgbClr val="FFFF66"/>
                </a:solidFill>
                <a:latin typeface="+mn-lt"/>
              </a:rPr>
              <a:t>Learning</a:t>
            </a:r>
            <a:endParaRPr lang="en-US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895600" y="4572000"/>
            <a:ext cx="5791200" cy="990600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Ghosal</a:t>
            </a: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sugata.ghosal@pilani.bits-pilani.ac.in</a:t>
            </a:r>
          </a:p>
        </p:txBody>
      </p:sp>
    </p:spTree>
    <p:extLst>
      <p:ext uri="{BB962C8B-B14F-4D97-AF65-F5344CB8AC3E}">
        <p14:creationId xmlns:p14="http://schemas.microsoft.com/office/powerpoint/2010/main" val="42232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8463"/>
            <a:ext cx="6215063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>
              <a:spcBef>
                <a:spcPts val="88"/>
              </a:spcBef>
              <a:tabLst>
                <a:tab pos="1281461" algn="l"/>
              </a:tabLst>
            </a:pPr>
            <a:r>
              <a:rPr sz="3530" dirty="0"/>
              <a:t>Using	</a:t>
            </a:r>
            <a:r>
              <a:rPr sz="3530" spc="-4" dirty="0" smtClean="0"/>
              <a:t>t</a:t>
            </a:r>
            <a:r>
              <a:rPr sz="3530" dirty="0" smtClean="0"/>
              <a:t>he</a:t>
            </a:r>
            <a:r>
              <a:rPr lang="en-IN" sz="3530" dirty="0" smtClean="0"/>
              <a:t> </a:t>
            </a:r>
            <a:r>
              <a:rPr sz="3530" dirty="0" smtClean="0"/>
              <a:t>Joint</a:t>
            </a:r>
            <a:r>
              <a:rPr lang="en-IN" sz="3530" dirty="0" smtClean="0"/>
              <a:t> Distribution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3496236" y="1787571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/>
          <p:nvPr/>
        </p:nvSpPr>
        <p:spPr>
          <a:xfrm>
            <a:off x="1063998" y="4915133"/>
            <a:ext cx="273591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P(Poor Male) =</a:t>
            </a:r>
            <a:r>
              <a:rPr sz="2118" spc="-75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0.4654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6105" y="5328381"/>
            <a:ext cx="1229285" cy="23421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456" spc="-22" dirty="0">
                <a:latin typeface="Times New Roman"/>
                <a:cs typeface="Times New Roman"/>
              </a:rPr>
              <a:t>rows </a:t>
            </a:r>
            <a:r>
              <a:rPr sz="1456" spc="-26" dirty="0">
                <a:latin typeface="Times New Roman"/>
                <a:cs typeface="Times New Roman"/>
              </a:rPr>
              <a:t>matching</a:t>
            </a:r>
            <a:r>
              <a:rPr sz="1456" spc="-141" dirty="0">
                <a:latin typeface="Times New Roman"/>
                <a:cs typeface="Times New Roman"/>
              </a:rPr>
              <a:t> </a:t>
            </a:r>
            <a:r>
              <a:rPr sz="1456" i="1" spc="-4" dirty="0">
                <a:latin typeface="Times New Roman"/>
                <a:cs typeface="Times New Roman"/>
              </a:rPr>
              <a:t>E</a:t>
            </a:r>
            <a:endParaRPr sz="145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8409" y="4737795"/>
            <a:ext cx="1312769" cy="58386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5559" spc="33" baseline="-8597" dirty="0">
                <a:latin typeface="Symbol"/>
                <a:cs typeface="Symbol"/>
              </a:rPr>
              <a:t></a:t>
            </a:r>
            <a:r>
              <a:rPr sz="5559" spc="-979" baseline="-8597" dirty="0">
                <a:latin typeface="Times New Roman"/>
                <a:cs typeface="Times New Roman"/>
              </a:rPr>
              <a:t> </a:t>
            </a:r>
            <a:r>
              <a:rPr sz="2471" i="1" spc="22" dirty="0">
                <a:latin typeface="Times New Roman"/>
                <a:cs typeface="Times New Roman"/>
              </a:rPr>
              <a:t>P</a:t>
            </a:r>
            <a:r>
              <a:rPr sz="2471" spc="22" dirty="0">
                <a:latin typeface="Times New Roman"/>
                <a:cs typeface="Times New Roman"/>
              </a:rPr>
              <a:t>(row)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4428" y="4895729"/>
            <a:ext cx="894789" cy="39267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471" i="1" spc="71" dirty="0">
                <a:latin typeface="Times New Roman"/>
                <a:cs typeface="Times New Roman"/>
              </a:rPr>
              <a:t>P</a:t>
            </a:r>
            <a:r>
              <a:rPr sz="2471" spc="71" dirty="0">
                <a:latin typeface="Times New Roman"/>
                <a:cs typeface="Times New Roman"/>
              </a:rPr>
              <a:t>(</a:t>
            </a:r>
            <a:r>
              <a:rPr sz="2471" i="1" spc="71" dirty="0">
                <a:latin typeface="Times New Roman"/>
                <a:cs typeface="Times New Roman"/>
              </a:rPr>
              <a:t>E</a:t>
            </a:r>
            <a:r>
              <a:rPr sz="2471" spc="71" dirty="0">
                <a:latin typeface="Times New Roman"/>
                <a:cs typeface="Times New Roman"/>
              </a:rPr>
              <a:t>)</a:t>
            </a:r>
            <a:r>
              <a:rPr sz="2471" spc="-150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</a:t>
            </a:r>
            <a:endParaRPr sz="2471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9816" y="3916688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79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8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4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4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3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3"/>
                </a:lnTo>
                <a:lnTo>
                  <a:pt x="3554459" y="222630"/>
                </a:lnTo>
                <a:lnTo>
                  <a:pt x="3528005" y="237235"/>
                </a:lnTo>
                <a:lnTo>
                  <a:pt x="3492712" y="247268"/>
                </a:lnTo>
                <a:lnTo>
                  <a:pt x="3448047" y="260349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5" y="293830"/>
                </a:lnTo>
                <a:lnTo>
                  <a:pt x="3221752" y="290899"/>
                </a:lnTo>
                <a:lnTo>
                  <a:pt x="3171628" y="288070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1"/>
                </a:lnTo>
                <a:lnTo>
                  <a:pt x="2975573" y="277823"/>
                </a:lnTo>
                <a:lnTo>
                  <a:pt x="2927030" y="275538"/>
                </a:lnTo>
                <a:lnTo>
                  <a:pt x="2878419" y="273367"/>
                </a:lnTo>
                <a:lnTo>
                  <a:pt x="2829612" y="271312"/>
                </a:lnTo>
                <a:lnTo>
                  <a:pt x="2780482" y="269376"/>
                </a:lnTo>
                <a:lnTo>
                  <a:pt x="2730900" y="267559"/>
                </a:lnTo>
                <a:lnTo>
                  <a:pt x="2680738" y="265865"/>
                </a:lnTo>
                <a:lnTo>
                  <a:pt x="2629869" y="264295"/>
                </a:lnTo>
                <a:lnTo>
                  <a:pt x="2578165" y="262851"/>
                </a:lnTo>
                <a:lnTo>
                  <a:pt x="2525497" y="261535"/>
                </a:lnTo>
                <a:lnTo>
                  <a:pt x="2471738" y="260349"/>
                </a:lnTo>
                <a:lnTo>
                  <a:pt x="2416633" y="255419"/>
                </a:lnTo>
                <a:lnTo>
                  <a:pt x="2364050" y="251246"/>
                </a:lnTo>
                <a:lnTo>
                  <a:pt x="2313219" y="247884"/>
                </a:lnTo>
                <a:lnTo>
                  <a:pt x="2263368" y="245384"/>
                </a:lnTo>
                <a:lnTo>
                  <a:pt x="2213726" y="243799"/>
                </a:lnTo>
                <a:lnTo>
                  <a:pt x="2163524" y="243180"/>
                </a:lnTo>
                <a:lnTo>
                  <a:pt x="2111989" y="243581"/>
                </a:lnTo>
                <a:lnTo>
                  <a:pt x="2058351" y="245053"/>
                </a:lnTo>
                <a:lnTo>
                  <a:pt x="2001838" y="247649"/>
                </a:lnTo>
                <a:lnTo>
                  <a:pt x="1949451" y="260250"/>
                </a:lnTo>
                <a:lnTo>
                  <a:pt x="1897063" y="272255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10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2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7" y="281056"/>
                </a:lnTo>
                <a:lnTo>
                  <a:pt x="1046839" y="281682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8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3" y="278218"/>
                </a:lnTo>
                <a:lnTo>
                  <a:pt x="593389" y="280317"/>
                </a:lnTo>
                <a:lnTo>
                  <a:pt x="544474" y="283959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3"/>
                </a:lnTo>
                <a:lnTo>
                  <a:pt x="296068" y="291107"/>
                </a:lnTo>
                <a:lnTo>
                  <a:pt x="246474" y="289218"/>
                </a:lnTo>
                <a:lnTo>
                  <a:pt x="196967" y="286977"/>
                </a:lnTo>
                <a:lnTo>
                  <a:pt x="147637" y="284162"/>
                </a:lnTo>
                <a:lnTo>
                  <a:pt x="109339" y="271858"/>
                </a:lnTo>
                <a:lnTo>
                  <a:pt x="96961" y="260944"/>
                </a:lnTo>
                <a:lnTo>
                  <a:pt x="74612" y="247649"/>
                </a:lnTo>
                <a:lnTo>
                  <a:pt x="52908" y="239240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1"/>
                </a:lnTo>
                <a:lnTo>
                  <a:pt x="49212" y="111124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3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3" y="7862"/>
                </a:lnTo>
                <a:lnTo>
                  <a:pt x="1313468" y="7249"/>
                </a:lnTo>
                <a:lnTo>
                  <a:pt x="1354893" y="6612"/>
                </a:lnTo>
                <a:lnTo>
                  <a:pt x="1399028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3496235" y="3298964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2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4"/>
                </a:lnTo>
                <a:lnTo>
                  <a:pt x="3554459" y="222631"/>
                </a:lnTo>
                <a:lnTo>
                  <a:pt x="3528005" y="237236"/>
                </a:lnTo>
                <a:lnTo>
                  <a:pt x="3492712" y="247269"/>
                </a:lnTo>
                <a:lnTo>
                  <a:pt x="3448047" y="260350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1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2"/>
                </a:lnTo>
                <a:lnTo>
                  <a:pt x="2975574" y="277824"/>
                </a:lnTo>
                <a:lnTo>
                  <a:pt x="2927030" y="275539"/>
                </a:lnTo>
                <a:lnTo>
                  <a:pt x="2878419" y="273368"/>
                </a:lnTo>
                <a:lnTo>
                  <a:pt x="2829612" y="271313"/>
                </a:lnTo>
                <a:lnTo>
                  <a:pt x="2780482" y="269376"/>
                </a:lnTo>
                <a:lnTo>
                  <a:pt x="2730900" y="267560"/>
                </a:lnTo>
                <a:lnTo>
                  <a:pt x="2680739" y="265866"/>
                </a:lnTo>
                <a:lnTo>
                  <a:pt x="2629869" y="264296"/>
                </a:lnTo>
                <a:lnTo>
                  <a:pt x="2578165" y="262852"/>
                </a:lnTo>
                <a:lnTo>
                  <a:pt x="2525497" y="261536"/>
                </a:lnTo>
                <a:lnTo>
                  <a:pt x="2471738" y="260350"/>
                </a:lnTo>
                <a:lnTo>
                  <a:pt x="2416633" y="255420"/>
                </a:lnTo>
                <a:lnTo>
                  <a:pt x="2364050" y="251247"/>
                </a:lnTo>
                <a:lnTo>
                  <a:pt x="2313219" y="247885"/>
                </a:lnTo>
                <a:lnTo>
                  <a:pt x="2263368" y="245385"/>
                </a:lnTo>
                <a:lnTo>
                  <a:pt x="2213727" y="243800"/>
                </a:lnTo>
                <a:lnTo>
                  <a:pt x="2163524" y="243181"/>
                </a:lnTo>
                <a:lnTo>
                  <a:pt x="2111989" y="243582"/>
                </a:lnTo>
                <a:lnTo>
                  <a:pt x="2058351" y="245054"/>
                </a:lnTo>
                <a:lnTo>
                  <a:pt x="2001838" y="247650"/>
                </a:lnTo>
                <a:lnTo>
                  <a:pt x="1949451" y="260250"/>
                </a:lnTo>
                <a:lnTo>
                  <a:pt x="1897063" y="272256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09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1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8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4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7"/>
                </a:lnTo>
                <a:lnTo>
                  <a:pt x="147636" y="284162"/>
                </a:lnTo>
                <a:lnTo>
                  <a:pt x="109339" y="271859"/>
                </a:lnTo>
                <a:lnTo>
                  <a:pt x="96961" y="260945"/>
                </a:lnTo>
                <a:lnTo>
                  <a:pt x="74612" y="247650"/>
                </a:lnTo>
                <a:lnTo>
                  <a:pt x="52908" y="239241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2"/>
                </a:lnTo>
                <a:lnTo>
                  <a:pt x="49212" y="111125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3291" y="455855"/>
            <a:ext cx="2353796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dirty="0"/>
              <a:t>MLE vs</a:t>
            </a:r>
            <a:r>
              <a:rPr sz="3177" spc="-88" dirty="0"/>
              <a:t> </a:t>
            </a:r>
            <a:r>
              <a:rPr sz="3177" spc="-4" dirty="0"/>
              <a:t>MAP</a:t>
            </a:r>
            <a:endParaRPr sz="3177"/>
          </a:p>
        </p:txBody>
      </p:sp>
      <p:sp>
        <p:nvSpPr>
          <p:cNvPr id="3" name="object 3"/>
          <p:cNvSpPr txBox="1"/>
          <p:nvPr/>
        </p:nvSpPr>
        <p:spPr>
          <a:xfrm>
            <a:off x="795677" y="1588017"/>
            <a:ext cx="5941359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Maximum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conditional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likelihood</a:t>
            </a:r>
            <a:r>
              <a:rPr sz="2471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estimate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2644" y="3354145"/>
            <a:ext cx="751914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Maximum a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posteriori estimate with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prior</a:t>
            </a:r>
            <a:r>
              <a:rPr sz="2471" spc="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W~N(0,σ</a:t>
            </a:r>
            <a:r>
              <a:rPr sz="2471" spc="-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1159" y="2041973"/>
            <a:ext cx="4013102" cy="557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4430" y="2781225"/>
            <a:ext cx="5068706" cy="542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04430" y="2695338"/>
            <a:ext cx="5084669" cy="563096"/>
          </a:xfrm>
          <a:custGeom>
            <a:avLst/>
            <a:gdLst/>
            <a:ahLst/>
            <a:cxnLst/>
            <a:rect l="l" t="t" r="r" b="b"/>
            <a:pathLst>
              <a:path w="5762625" h="638175">
                <a:moveTo>
                  <a:pt x="0" y="0"/>
                </a:moveTo>
                <a:lnTo>
                  <a:pt x="5762618" y="0"/>
                </a:lnTo>
                <a:lnTo>
                  <a:pt x="5762618" y="638174"/>
                </a:lnTo>
                <a:lnTo>
                  <a:pt x="0" y="63817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62944" y="4786027"/>
            <a:ext cx="5952881" cy="55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46439" y="4769504"/>
            <a:ext cx="5980019" cy="573181"/>
          </a:xfrm>
          <a:custGeom>
            <a:avLst/>
            <a:gdLst/>
            <a:ahLst/>
            <a:cxnLst/>
            <a:rect l="l" t="t" r="r" b="b"/>
            <a:pathLst>
              <a:path w="6777355" h="649604">
                <a:moveTo>
                  <a:pt x="0" y="0"/>
                </a:moveTo>
                <a:lnTo>
                  <a:pt x="6777027" y="0"/>
                </a:lnTo>
                <a:lnTo>
                  <a:pt x="6777027" y="649286"/>
                </a:lnTo>
                <a:lnTo>
                  <a:pt x="0" y="64928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36805" y="3906916"/>
            <a:ext cx="5220850" cy="576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71376" y="4235824"/>
            <a:ext cx="194981" cy="584387"/>
          </a:xfrm>
          <a:custGeom>
            <a:avLst/>
            <a:gdLst/>
            <a:ahLst/>
            <a:cxnLst/>
            <a:rect l="l" t="t" r="r" b="b"/>
            <a:pathLst>
              <a:path w="220979" h="662304">
                <a:moveTo>
                  <a:pt x="220567" y="0"/>
                </a:moveTo>
                <a:lnTo>
                  <a:pt x="0" y="661702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53653" y="4766523"/>
            <a:ext cx="63874" cy="74519"/>
          </a:xfrm>
          <a:custGeom>
            <a:avLst/>
            <a:gdLst/>
            <a:ahLst/>
            <a:cxnLst/>
            <a:rect l="l" t="t" r="r" b="b"/>
            <a:pathLst>
              <a:path w="72389" h="84454">
                <a:moveTo>
                  <a:pt x="0" y="0"/>
                </a:moveTo>
                <a:lnTo>
                  <a:pt x="12052" y="84340"/>
                </a:lnTo>
                <a:lnTo>
                  <a:pt x="72288" y="2410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2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543" y="586328"/>
            <a:ext cx="7048500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MAP estimates </a:t>
            </a:r>
            <a:r>
              <a:rPr sz="3177" dirty="0"/>
              <a:t>and </a:t>
            </a:r>
            <a:r>
              <a:rPr sz="3177" spc="-4" dirty="0"/>
              <a:t>Regularization</a:t>
            </a:r>
            <a:endParaRPr sz="3177" dirty="0"/>
          </a:p>
        </p:txBody>
      </p:sp>
      <p:sp>
        <p:nvSpPr>
          <p:cNvPr id="3" name="object 3"/>
          <p:cNvSpPr txBox="1"/>
          <p:nvPr/>
        </p:nvSpPr>
        <p:spPr>
          <a:xfrm>
            <a:off x="603451" y="1878561"/>
            <a:ext cx="7519147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Maximum a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posteriori estimate with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prior</a:t>
            </a:r>
            <a:r>
              <a:rPr sz="2471" spc="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W~N(0,σ</a:t>
            </a:r>
            <a:r>
              <a:rPr sz="2471" spc="-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5775" y="3554220"/>
            <a:ext cx="5952881" cy="552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2207" y="3439540"/>
            <a:ext cx="5980019" cy="573181"/>
          </a:xfrm>
          <a:custGeom>
            <a:avLst/>
            <a:gdLst/>
            <a:ahLst/>
            <a:cxnLst/>
            <a:rect l="l" t="t" r="r" b="b"/>
            <a:pathLst>
              <a:path w="6777355" h="649604">
                <a:moveTo>
                  <a:pt x="0" y="0"/>
                </a:moveTo>
                <a:lnTo>
                  <a:pt x="6777027" y="0"/>
                </a:lnTo>
                <a:lnTo>
                  <a:pt x="6777027" y="649286"/>
                </a:lnTo>
                <a:lnTo>
                  <a:pt x="0" y="64928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600" y="2663700"/>
            <a:ext cx="5220850" cy="576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574" y="4409967"/>
            <a:ext cx="6151469" cy="163682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506"/>
              </a:lnSpc>
              <a:spcBef>
                <a:spcPts val="88"/>
              </a:spcBef>
            </a:pPr>
            <a:r>
              <a:rPr lang="el-GR" sz="2118">
                <a:solidFill>
                  <a:prstClr val="black"/>
                </a:solidFill>
                <a:latin typeface="Arial"/>
                <a:cs typeface="Arial"/>
              </a:rPr>
              <a:t>λ</a:t>
            </a:r>
            <a:r>
              <a:rPr lang="en-US" sz="2118" smtClean="0">
                <a:solidFill>
                  <a:prstClr val="black"/>
                </a:solidFill>
                <a:latin typeface="Arial"/>
                <a:cs typeface="Arial"/>
              </a:rPr>
              <a:t> is </a:t>
            </a:r>
            <a:r>
              <a:rPr sz="2118" smtClean="0">
                <a:solidFill>
                  <a:prstClr val="black"/>
                </a:solidFill>
                <a:latin typeface="Arial"/>
                <a:cs typeface="Arial"/>
              </a:rPr>
              <a:t>called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“</a:t>
            </a:r>
            <a:r>
              <a:rPr sz="2118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regularization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”</a:t>
            </a:r>
            <a:r>
              <a:rPr sz="2118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term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80424" indent="-180424">
              <a:lnSpc>
                <a:spcPts val="2506"/>
              </a:lnSpc>
              <a:buFontTx/>
              <a:buChar char="•"/>
              <a:tabLst>
                <a:tab pos="180424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helps reduce</a:t>
            </a:r>
            <a:r>
              <a:rPr sz="2118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overfitting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80424" marR="4483" indent="-180424">
              <a:lnSpc>
                <a:spcPct val="100699"/>
              </a:lnSpc>
              <a:buFontTx/>
              <a:buChar char="•"/>
              <a:tabLst>
                <a:tab pos="180424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keep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weights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nearer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zero (if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P(W)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is zero mean 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Gaussian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prior), or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whatever the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prior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suggests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180424" indent="-180424">
              <a:spcBef>
                <a:spcPts val="18"/>
              </a:spcBef>
              <a:buFontTx/>
              <a:buChar char="•"/>
              <a:tabLst>
                <a:tab pos="180424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used very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frequently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Logistic</a:t>
            </a:r>
            <a:r>
              <a:rPr sz="211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Regression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4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57200" y="1472763"/>
            <a:ext cx="7261412" cy="2960841"/>
          </a:xfrm>
          <a:prstGeom prst="rect">
            <a:avLst/>
          </a:prstGeom>
        </p:spPr>
        <p:txBody>
          <a:bodyPr vert="horz" wrap="square" lIns="0" tIns="11206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65033" indent="-168658">
              <a:lnSpc>
                <a:spcPts val="2506"/>
              </a:lnSpc>
              <a:spcBef>
                <a:spcPts val="88"/>
              </a:spcBef>
              <a:tabLst>
                <a:tab pos="266154" algn="l"/>
              </a:tabLst>
            </a:pPr>
            <a:r>
              <a:rPr sz="2400" dirty="0"/>
              <a:t>Consider learning </a:t>
            </a:r>
            <a:r>
              <a:rPr sz="2400" spc="-4" dirty="0"/>
              <a:t>f: </a:t>
            </a:r>
            <a:r>
              <a:rPr sz="2400" dirty="0"/>
              <a:t>X </a:t>
            </a:r>
            <a:r>
              <a:rPr sz="2400" spc="-1041" dirty="0" smtClean="0">
                <a:latin typeface="Wingdings"/>
                <a:cs typeface="Wingdings"/>
              </a:rPr>
              <a:t></a:t>
            </a:r>
            <a:r>
              <a:rPr lang="en-IN" sz="2400" spc="-1041" dirty="0" smtClean="0">
                <a:latin typeface="Wingdings"/>
                <a:cs typeface="Wingdings"/>
              </a:rPr>
              <a:t> </a:t>
            </a:r>
            <a:r>
              <a:rPr sz="2400" spc="-137" dirty="0" smtClean="0"/>
              <a:t>Y</a:t>
            </a:r>
            <a:r>
              <a:rPr sz="2400" spc="-137" dirty="0"/>
              <a:t>,</a:t>
            </a:r>
            <a:r>
              <a:rPr sz="2400" spc="-22" dirty="0"/>
              <a:t> </a:t>
            </a:r>
            <a:r>
              <a:rPr sz="2400" dirty="0"/>
              <a:t>where</a:t>
            </a:r>
          </a:p>
          <a:p>
            <a:pPr marL="668467" lvl="1" indent="-168658">
              <a:lnSpc>
                <a:spcPts val="2506"/>
              </a:lnSpc>
              <a:buChar char="•"/>
              <a:tabLst>
                <a:tab pos="669587" algn="l"/>
              </a:tabLst>
            </a:pPr>
            <a:r>
              <a:rPr sz="1800" dirty="0">
                <a:latin typeface="Arial"/>
                <a:cs typeface="Arial"/>
              </a:rPr>
              <a:t>X is a </a:t>
            </a:r>
            <a:r>
              <a:rPr sz="1800" spc="-4" dirty="0">
                <a:latin typeface="Arial"/>
                <a:cs typeface="Arial"/>
              </a:rPr>
              <a:t>vector </a:t>
            </a:r>
            <a:r>
              <a:rPr sz="1800" dirty="0">
                <a:latin typeface="Arial"/>
                <a:cs typeface="Arial"/>
              </a:rPr>
              <a:t>of real-valued </a:t>
            </a:r>
            <a:r>
              <a:rPr sz="1800" spc="-4" dirty="0">
                <a:latin typeface="Arial"/>
                <a:cs typeface="Arial"/>
              </a:rPr>
              <a:t>features, </a:t>
            </a:r>
            <a:r>
              <a:rPr sz="1800" dirty="0">
                <a:latin typeface="Arial"/>
                <a:cs typeface="Arial"/>
              </a:rPr>
              <a:t>&lt; </a:t>
            </a:r>
            <a:r>
              <a:rPr sz="1800" spc="-4" dirty="0">
                <a:latin typeface="Arial"/>
                <a:cs typeface="Arial"/>
              </a:rPr>
              <a:t>X</a:t>
            </a:r>
            <a:r>
              <a:rPr sz="1800" spc="-6" baseline="-20833" dirty="0">
                <a:latin typeface="Arial"/>
                <a:cs typeface="Arial"/>
              </a:rPr>
              <a:t>1 </a:t>
            </a:r>
            <a:r>
              <a:rPr sz="1800" dirty="0">
                <a:latin typeface="Arial"/>
                <a:cs typeface="Arial"/>
              </a:rPr>
              <a:t>… X</a:t>
            </a:r>
            <a:r>
              <a:rPr sz="1800" baseline="-20833" dirty="0">
                <a:latin typeface="Arial"/>
                <a:cs typeface="Arial"/>
              </a:rPr>
              <a:t>n</a:t>
            </a:r>
            <a:r>
              <a:rPr sz="1800" spc="-39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&gt;</a:t>
            </a:r>
          </a:p>
          <a:p>
            <a:pPr marL="663424" lvl="1" indent="-163615">
              <a:spcBef>
                <a:spcPts val="18"/>
              </a:spcBef>
              <a:buChar char="•"/>
              <a:tabLst>
                <a:tab pos="664544" algn="l"/>
              </a:tabLst>
            </a:pPr>
            <a:r>
              <a:rPr sz="1800" dirty="0">
                <a:latin typeface="Arial"/>
                <a:cs typeface="Arial"/>
              </a:rPr>
              <a:t>Y is</a:t>
            </a:r>
            <a:r>
              <a:rPr sz="1800" spc="-49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boolean</a:t>
            </a:r>
          </a:p>
          <a:p>
            <a:pPr marL="668467" lvl="1" indent="-168658">
              <a:spcBef>
                <a:spcPts val="18"/>
              </a:spcBef>
              <a:buChar char="•"/>
              <a:tabLst>
                <a:tab pos="669587" algn="l"/>
              </a:tabLst>
            </a:pPr>
            <a:r>
              <a:rPr sz="1800" dirty="0">
                <a:latin typeface="Arial"/>
                <a:cs typeface="Arial"/>
              </a:rPr>
              <a:t>assume all </a:t>
            </a:r>
            <a:r>
              <a:rPr sz="1800" spc="-4" dirty="0">
                <a:latin typeface="Arial"/>
                <a:cs typeface="Arial"/>
              </a:rPr>
              <a:t>X</a:t>
            </a:r>
            <a:r>
              <a:rPr sz="1800" spc="-6" baseline="-20833" dirty="0">
                <a:latin typeface="Arial"/>
                <a:cs typeface="Arial"/>
              </a:rPr>
              <a:t>i </a:t>
            </a:r>
            <a:r>
              <a:rPr sz="1800" dirty="0">
                <a:latin typeface="Arial"/>
                <a:cs typeface="Arial"/>
              </a:rPr>
              <a:t>are </a:t>
            </a:r>
            <a:r>
              <a:rPr sz="1800" spc="-4" dirty="0">
                <a:latin typeface="Arial"/>
                <a:cs typeface="Arial"/>
              </a:rPr>
              <a:t>conditionally </a:t>
            </a:r>
            <a:r>
              <a:rPr sz="1800" dirty="0">
                <a:latin typeface="Arial"/>
                <a:cs typeface="Arial"/>
              </a:rPr>
              <a:t>independent given</a:t>
            </a:r>
            <a:r>
              <a:rPr sz="1800" spc="-57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</a:t>
            </a:r>
          </a:p>
          <a:p>
            <a:pPr marL="668467" lvl="1" indent="-168658">
              <a:spcBef>
                <a:spcPts val="18"/>
              </a:spcBef>
              <a:buChar char="•"/>
              <a:tabLst>
                <a:tab pos="669587" algn="l"/>
              </a:tabLst>
            </a:pPr>
            <a:r>
              <a:rPr sz="1800" dirty="0">
                <a:latin typeface="Arial"/>
                <a:cs typeface="Arial"/>
              </a:rPr>
              <a:t>model </a:t>
            </a:r>
            <a:r>
              <a:rPr sz="1800" spc="-4" dirty="0">
                <a:latin typeface="Arial"/>
                <a:cs typeface="Arial"/>
              </a:rPr>
              <a:t>P(X</a:t>
            </a:r>
            <a:r>
              <a:rPr sz="1800" spc="-6" baseline="-20833" dirty="0">
                <a:latin typeface="Arial"/>
                <a:cs typeface="Arial"/>
              </a:rPr>
              <a:t>i </a:t>
            </a:r>
            <a:r>
              <a:rPr sz="1800" dirty="0">
                <a:latin typeface="Arial"/>
                <a:cs typeface="Arial"/>
              </a:rPr>
              <a:t>| Y = y</a:t>
            </a:r>
            <a:r>
              <a:rPr sz="1800" baseline="-20833" dirty="0">
                <a:latin typeface="Arial"/>
                <a:cs typeface="Arial"/>
              </a:rPr>
              <a:t>k</a:t>
            </a:r>
            <a:r>
              <a:rPr sz="1800" dirty="0">
                <a:latin typeface="Arial"/>
                <a:cs typeface="Arial"/>
              </a:rPr>
              <a:t>) as </a:t>
            </a:r>
            <a:r>
              <a:rPr sz="1800" spc="-4" dirty="0">
                <a:latin typeface="Arial"/>
                <a:cs typeface="Arial"/>
              </a:rPr>
              <a:t>Gaussian</a:t>
            </a:r>
            <a:r>
              <a:rPr sz="1800" spc="-88" dirty="0">
                <a:latin typeface="Arial"/>
                <a:cs typeface="Arial"/>
              </a:rPr>
              <a:t> </a:t>
            </a:r>
            <a:r>
              <a:rPr sz="1800" spc="-4" dirty="0">
                <a:latin typeface="Arial"/>
                <a:cs typeface="Arial"/>
              </a:rPr>
              <a:t>N(</a:t>
            </a:r>
            <a:r>
              <a:rPr sz="1800" spc="-4" dirty="0">
                <a:latin typeface="Symbol"/>
                <a:cs typeface="Symbol"/>
              </a:rPr>
              <a:t></a:t>
            </a:r>
            <a:r>
              <a:rPr sz="1800" spc="-6" baseline="-20833" dirty="0">
                <a:latin typeface="Arial"/>
                <a:cs typeface="Arial"/>
              </a:rPr>
              <a:t>ik</a:t>
            </a:r>
            <a:r>
              <a:rPr sz="1800" spc="-4" dirty="0">
                <a:latin typeface="Arial"/>
                <a:cs typeface="Arial"/>
              </a:rPr>
              <a:t>,</a:t>
            </a:r>
            <a:r>
              <a:rPr sz="1800" spc="-4" dirty="0">
                <a:latin typeface="Symbol"/>
                <a:cs typeface="Symbol"/>
              </a:rPr>
              <a:t></a:t>
            </a:r>
            <a:r>
              <a:rPr sz="1800" spc="-6" baseline="-20833" dirty="0">
                <a:latin typeface="Arial"/>
                <a:cs typeface="Arial"/>
              </a:rPr>
              <a:t>i</a:t>
            </a:r>
            <a:r>
              <a:rPr sz="1800" spc="-4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668467" lvl="1" indent="-168658">
              <a:spcBef>
                <a:spcPts val="18"/>
              </a:spcBef>
              <a:buChar char="•"/>
              <a:tabLst>
                <a:tab pos="669587" algn="l"/>
              </a:tabLst>
            </a:pPr>
            <a:r>
              <a:rPr sz="1800" dirty="0">
                <a:latin typeface="Arial"/>
                <a:cs typeface="Arial"/>
              </a:rPr>
              <a:t>model P(Y) as Bernoulli</a:t>
            </a:r>
            <a:r>
              <a:rPr sz="1800" spc="-13" dirty="0">
                <a:latin typeface="Arial"/>
                <a:cs typeface="Arial"/>
              </a:rPr>
              <a:t> </a:t>
            </a:r>
            <a:r>
              <a:rPr sz="1800" spc="-4" dirty="0">
                <a:latin typeface="Arial"/>
                <a:cs typeface="Arial"/>
              </a:rPr>
              <a:t>(</a:t>
            </a:r>
            <a:r>
              <a:rPr sz="1800" spc="-4" dirty="0">
                <a:latin typeface="Symbol"/>
                <a:cs typeface="Symbol"/>
              </a:rPr>
              <a:t></a:t>
            </a:r>
            <a:r>
              <a:rPr sz="1800" spc="-4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85169" lvl="1">
              <a:buFont typeface="Arial"/>
              <a:buChar char="•"/>
            </a:pPr>
            <a:endParaRPr sz="1800" dirty="0">
              <a:latin typeface="Times New Roman"/>
              <a:cs typeface="Times New Roman"/>
            </a:endParaRPr>
          </a:p>
          <a:p>
            <a:pPr marL="259990" indent="-163615">
              <a:tabLst>
                <a:tab pos="261111" algn="l"/>
              </a:tabLst>
            </a:pPr>
            <a:r>
              <a:rPr sz="2400" spc="-4" dirty="0"/>
              <a:t>Then P(Y|X) </a:t>
            </a:r>
            <a:r>
              <a:rPr sz="2400" dirty="0"/>
              <a:t>is of </a:t>
            </a:r>
            <a:r>
              <a:rPr sz="2400" spc="-4" dirty="0"/>
              <a:t>this form, </a:t>
            </a:r>
            <a:r>
              <a:rPr sz="2400" dirty="0"/>
              <a:t>and we can </a:t>
            </a:r>
            <a:r>
              <a:rPr sz="2400" spc="-4" dirty="0"/>
              <a:t>directly estimate</a:t>
            </a:r>
            <a:r>
              <a:rPr sz="2400" spc="31" dirty="0"/>
              <a:t> </a:t>
            </a:r>
            <a:r>
              <a:rPr sz="2400" dirty="0"/>
              <a:t>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5486400"/>
            <a:ext cx="5643282" cy="66316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79864" indent="-168658">
              <a:spcBef>
                <a:spcPts val="88"/>
              </a:spcBef>
              <a:buFontTx/>
              <a:buChar char="•"/>
              <a:tabLst>
                <a:tab pos="180424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Furthermore,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same holds if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 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118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boolean</a:t>
            </a:r>
          </a:p>
          <a:p>
            <a:pPr marL="583297" lvl="1" indent="-168658">
              <a:spcBef>
                <a:spcPts val="18"/>
              </a:spcBef>
              <a:buFontTx/>
              <a:buChar char="•"/>
              <a:tabLst>
                <a:tab pos="583858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trying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proving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that to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yourself</a:t>
            </a:r>
          </a:p>
        </p:txBody>
      </p:sp>
      <p:sp>
        <p:nvSpPr>
          <p:cNvPr id="4" name="object 4"/>
          <p:cNvSpPr/>
          <p:nvPr/>
        </p:nvSpPr>
        <p:spPr>
          <a:xfrm>
            <a:off x="1066800" y="4599859"/>
            <a:ext cx="7042826" cy="63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8174" y="487710"/>
            <a:ext cx="5030626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The Bottom</a:t>
            </a:r>
            <a:r>
              <a:rPr spc="-62" dirty="0"/>
              <a:t> </a:t>
            </a:r>
            <a:r>
              <a:rPr dirty="0"/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148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2630389" y="2106135"/>
            <a:ext cx="1663756" cy="2108743"/>
          </a:xfrm>
          <a:custGeom>
            <a:avLst/>
            <a:gdLst>
              <a:gd name="connsiteX0" fmla="*/ 284261 w 1663756"/>
              <a:gd name="connsiteY0" fmla="*/ 208440 h 2108743"/>
              <a:gd name="connsiteX1" fmla="*/ 93761 w 1663756"/>
              <a:gd name="connsiteY1" fmla="*/ 1303815 h 2108743"/>
              <a:gd name="connsiteX2" fmla="*/ 1541561 w 1663756"/>
              <a:gd name="connsiteY2" fmla="*/ 2075340 h 2108743"/>
              <a:gd name="connsiteX3" fmla="*/ 1436786 w 1663756"/>
              <a:gd name="connsiteY3" fmla="*/ 179865 h 2108743"/>
              <a:gd name="connsiteX4" fmla="*/ 284261 w 1663756"/>
              <a:gd name="connsiteY4" fmla="*/ 208440 h 21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56" h="2108743">
                <a:moveTo>
                  <a:pt x="284261" y="208440"/>
                </a:moveTo>
                <a:cubicBezTo>
                  <a:pt x="60424" y="395765"/>
                  <a:pt x="-115789" y="992665"/>
                  <a:pt x="93761" y="1303815"/>
                </a:cubicBezTo>
                <a:cubicBezTo>
                  <a:pt x="303311" y="1614965"/>
                  <a:pt x="1317724" y="2262665"/>
                  <a:pt x="1541561" y="2075340"/>
                </a:cubicBezTo>
                <a:cubicBezTo>
                  <a:pt x="1765398" y="1888015"/>
                  <a:pt x="1652686" y="494190"/>
                  <a:pt x="1436786" y="179865"/>
                </a:cubicBezTo>
                <a:cubicBezTo>
                  <a:pt x="1220886" y="-134460"/>
                  <a:pt x="508098" y="21115"/>
                  <a:pt x="284261" y="20844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137079" y="3264544"/>
            <a:ext cx="1394374" cy="1519823"/>
          </a:xfrm>
          <a:custGeom>
            <a:avLst/>
            <a:gdLst>
              <a:gd name="connsiteX0" fmla="*/ 605996 w 1394374"/>
              <a:gd name="connsiteY0" fmla="*/ 126356 h 1519823"/>
              <a:gd name="connsiteX1" fmla="*/ 15446 w 1394374"/>
              <a:gd name="connsiteY1" fmla="*/ 774056 h 1519823"/>
              <a:gd name="connsiteX2" fmla="*/ 1253696 w 1394374"/>
              <a:gd name="connsiteY2" fmla="*/ 1507481 h 1519823"/>
              <a:gd name="connsiteX3" fmla="*/ 1291796 w 1394374"/>
              <a:gd name="connsiteY3" fmla="*/ 135881 h 1519823"/>
              <a:gd name="connsiteX4" fmla="*/ 605996 w 1394374"/>
              <a:gd name="connsiteY4" fmla="*/ 126356 h 151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74" h="1519823">
                <a:moveTo>
                  <a:pt x="605996" y="126356"/>
                </a:moveTo>
                <a:cubicBezTo>
                  <a:pt x="393271" y="232718"/>
                  <a:pt x="-92504" y="543868"/>
                  <a:pt x="15446" y="774056"/>
                </a:cubicBezTo>
                <a:cubicBezTo>
                  <a:pt x="123396" y="1004244"/>
                  <a:pt x="1040971" y="1613843"/>
                  <a:pt x="1253696" y="1507481"/>
                </a:cubicBezTo>
                <a:cubicBezTo>
                  <a:pt x="1466421" y="1401119"/>
                  <a:pt x="1402921" y="370831"/>
                  <a:pt x="1291796" y="135881"/>
                </a:cubicBezTo>
                <a:cubicBezTo>
                  <a:pt x="1180671" y="-99069"/>
                  <a:pt x="818721" y="19994"/>
                  <a:pt x="605996" y="12635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64840" y="2253982"/>
            <a:ext cx="3521936" cy="3215167"/>
            <a:chOff x="2057400" y="971550"/>
            <a:chExt cx="4386544" cy="4004467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11863" y="163265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Generative:</a:t>
            </a:r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689349" y="2298164"/>
            <a:ext cx="3521936" cy="3215167"/>
            <a:chOff x="2057400" y="971550"/>
            <a:chExt cx="4386544" cy="4004467"/>
          </a:xfrm>
        </p:grpSpPr>
        <p:sp>
          <p:nvSpPr>
            <p:cNvPr id="39" name="Oval 38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988273" y="162160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Discriminative: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833323" y="2808781"/>
            <a:ext cx="1686084" cy="185982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7189" y="4231670"/>
            <a:ext cx="144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Decision Boundary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178113"/>
            <a:ext cx="83820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</a:rPr>
              <a:t>Probabilistic Generative Model versus Probabilistic Discriminative Model</a:t>
            </a:r>
            <a:r>
              <a:rPr lang="en-US" b="1" dirty="0" smtClean="0">
                <a:solidFill>
                  <a:prstClr val="black"/>
                </a:solidFill>
              </a:rPr>
              <a:t/>
            </a:r>
            <a:br>
              <a:rPr lang="en-US" b="1" dirty="0" smtClean="0">
                <a:solidFill>
                  <a:prstClr val="black"/>
                </a:solidFill>
              </a:rPr>
            </a:b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7315200" cy="850106"/>
          </a:xfrm>
        </p:spPr>
        <p:txBody>
          <a:bodyPr/>
          <a:lstStyle/>
          <a:p>
            <a:r>
              <a:rPr lang="en-US" b="1" dirty="0"/>
              <a:t>Probabilistic Generative Model versus Probabilistic Discriminative Model</a:t>
            </a:r>
            <a:br>
              <a:rPr lang="en-US" b="1" dirty="0"/>
            </a:b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/>
              </p:nvPr>
            </p:nvGraphicFramePr>
            <p:xfrm>
              <a:off x="457200" y="1600200"/>
              <a:ext cx="8229600" cy="2711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/>
                    <a:gridCol w="3352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Generative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Discriminative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Naïve Bayes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Logistic Regression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Estimate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 smtClean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Finds class label directly</a:t>
                          </a:r>
                          <a:r>
                            <a:rPr lang="en-US" sz="20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 smtClean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 smtClean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5755474"/>
                  </p:ext>
                </p:extLst>
              </p:nvPr>
            </p:nvGraphicFramePr>
            <p:xfrm>
              <a:off x="457200" y="1600200"/>
              <a:ext cx="8229600" cy="2711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/>
                    <a:gridCol w="335280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Generative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Discriminative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Naïve Bayes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Logistic Regression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137069" r="-69375" b="-15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137069" r="-909" b="-156897"/>
                          </a:stretch>
                        </a:blipFill>
                      </a:tcPr>
                    </a:tc>
                  </a:tr>
                  <a:tr h="724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231092" r="-69375" b="-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231092" r="-909" b="-5294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9748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115" y="714934"/>
            <a:ext cx="7158878" cy="37055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Use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Naïve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Bayes or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Logistic</a:t>
            </a:r>
            <a:r>
              <a:rPr sz="2824" spc="-3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Regression?</a:t>
            </a:r>
            <a:endParaRPr sz="2824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7401">
              <a:spcBef>
                <a:spcPts val="2330"/>
              </a:spcBef>
            </a:pP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Consider</a:t>
            </a:r>
          </a:p>
          <a:p>
            <a:pPr marL="649976" indent="-302575">
              <a:spcBef>
                <a:spcPts val="640"/>
              </a:spcBef>
              <a:buFontTx/>
              <a:buChar char="•"/>
              <a:tabLst>
                <a:tab pos="649416" algn="l"/>
                <a:tab pos="649976" algn="l"/>
              </a:tabLst>
            </a:pP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Restrictiveness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of modeling</a:t>
            </a:r>
            <a:r>
              <a:rPr sz="2824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24" spc="-4" dirty="0" smtClean="0">
                <a:solidFill>
                  <a:prstClr val="black"/>
                </a:solidFill>
                <a:latin typeface="Arial"/>
                <a:cs typeface="Arial"/>
              </a:rPr>
              <a:t>assumptions</a:t>
            </a:r>
            <a:endParaRPr lang="en-IN" sz="2824" dirty="0">
              <a:solidFill>
                <a:prstClr val="black"/>
              </a:solidFill>
              <a:latin typeface="Arial"/>
              <a:cs typeface="Arial"/>
            </a:endParaRPr>
          </a:p>
          <a:p>
            <a:pPr marL="649976" indent="-302575">
              <a:spcBef>
                <a:spcPts val="640"/>
              </a:spcBef>
              <a:buFontTx/>
              <a:buChar char="•"/>
              <a:tabLst>
                <a:tab pos="649416" algn="l"/>
                <a:tab pos="649976" algn="l"/>
              </a:tabLst>
            </a:pPr>
            <a:endParaRPr sz="405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49976" marR="999618" indent="-302575">
              <a:lnSpc>
                <a:spcPct val="100699"/>
              </a:lnSpc>
              <a:buFontTx/>
              <a:buChar char="•"/>
              <a:tabLst>
                <a:tab pos="649416" algn="l"/>
                <a:tab pos="649976" algn="l"/>
              </a:tabLst>
            </a:pP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Rate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of convergence (in amount</a:t>
            </a:r>
            <a:r>
              <a:rPr sz="2824" spc="-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of  </a:t>
            </a: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training data) toward asymptotic  hypothesis</a:t>
            </a:r>
            <a:endParaRPr sz="2824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972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9" y="457200"/>
            <a:ext cx="6705600" cy="850106"/>
          </a:xfrm>
        </p:spPr>
        <p:txBody>
          <a:bodyPr/>
          <a:lstStyle/>
          <a:p>
            <a:r>
              <a:rPr lang="en-US" b="1" dirty="0" smtClean="0"/>
              <a:t>Naïve Bayes versus Logistic Regression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Naïve Bayes are Generative Models which Logistic Regression are Discriminative  Models</a:t>
            </a:r>
          </a:p>
          <a:p>
            <a:r>
              <a:rPr lang="en-US" dirty="0" smtClean="0"/>
              <a:t>Naïve </a:t>
            </a:r>
            <a:r>
              <a:rPr lang="en-US" dirty="0"/>
              <a:t>Bayes </a:t>
            </a:r>
            <a:r>
              <a:rPr lang="en-US" dirty="0" smtClean="0"/>
              <a:t>easy to construct</a:t>
            </a:r>
          </a:p>
          <a:p>
            <a:r>
              <a:rPr lang="en-US" dirty="0" smtClean="0"/>
              <a:t>Naïve </a:t>
            </a:r>
            <a:r>
              <a:rPr lang="en-US" dirty="0"/>
              <a:t>Bayes better on smaller datasets </a:t>
            </a:r>
            <a:endParaRPr lang="en-US" dirty="0" smtClean="0"/>
          </a:p>
          <a:p>
            <a:r>
              <a:rPr lang="en-US" dirty="0"/>
              <a:t>Naive Bayes also assumes that the features are conditionally independent. Real data sets are never perfectly independent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training size reaches </a:t>
            </a:r>
            <a:r>
              <a:rPr lang="en-US" dirty="0" smtClean="0"/>
              <a:t>infinity, logistic </a:t>
            </a:r>
            <a:r>
              <a:rPr lang="en-US" dirty="0"/>
              <a:t>regression performs better than the generative model Naive Bayes.</a:t>
            </a:r>
            <a:endParaRPr lang="en-US" dirty="0" smtClean="0"/>
          </a:p>
          <a:p>
            <a:pPr lvl="1"/>
            <a:r>
              <a:rPr lang="en-US" dirty="0" smtClean="0"/>
              <a:t>Optional </a:t>
            </a:r>
            <a:r>
              <a:rPr lang="en-US" dirty="0"/>
              <a:t>reading by Ng and Jordan has proofs and experiments </a:t>
            </a:r>
            <a:endParaRPr lang="en-US" dirty="0" smtClean="0"/>
          </a:p>
          <a:p>
            <a:r>
              <a:rPr lang="en-US" dirty="0" smtClean="0"/>
              <a:t>Logistic </a:t>
            </a:r>
            <a:r>
              <a:rPr lang="en-US" dirty="0"/>
              <a:t>regression allows arbitrary </a:t>
            </a:r>
            <a:r>
              <a:rPr lang="en-US" dirty="0" smtClean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928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381000"/>
            <a:ext cx="754970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Naïve </a:t>
            </a:r>
            <a:r>
              <a:rPr sz="3177" dirty="0"/>
              <a:t>Bayes vs </a:t>
            </a:r>
            <a:r>
              <a:rPr sz="3177" spc="-4" dirty="0"/>
              <a:t>Logistic</a:t>
            </a:r>
            <a:r>
              <a:rPr sz="3177" spc="-49" dirty="0"/>
              <a:t> </a:t>
            </a:r>
            <a:r>
              <a:rPr sz="3177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1586" y="1441076"/>
            <a:ext cx="6833907" cy="409352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Consider Y boolean,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449" spc="-6" baseline="-21021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continuous,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X=&lt;X</a:t>
            </a:r>
            <a:r>
              <a:rPr sz="2449" baseline="-21021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...</a:t>
            </a:r>
            <a:r>
              <a:rPr sz="2471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449" baseline="-2102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353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Number of</a:t>
            </a:r>
            <a:r>
              <a:rPr sz="2471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parameters: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653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NB: 4n</a:t>
            </a:r>
            <a:r>
              <a:rPr sz="2471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+1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6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LR:</a:t>
            </a:r>
            <a:r>
              <a:rPr sz="2471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n+1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2"/>
              </a:spcBef>
              <a:buFont typeface="Arial"/>
              <a:buChar char="•"/>
            </a:pPr>
            <a:endParaRPr sz="361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Estimation method: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6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NB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parameter estimates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471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uncoupled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6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LR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parameter estimates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are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coupled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43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472" y="365497"/>
            <a:ext cx="7517527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G</a:t>
            </a:r>
            <a:r>
              <a:rPr spc="-4" dirty="0" smtClean="0"/>
              <a:t>.</a:t>
            </a:r>
            <a:r>
              <a:rPr lang="en-IN" spc="-4" dirty="0" smtClean="0"/>
              <a:t> </a:t>
            </a:r>
            <a:r>
              <a:rPr spc="-4" dirty="0" smtClean="0"/>
              <a:t>Naïve </a:t>
            </a:r>
            <a:r>
              <a:rPr dirty="0"/>
              <a:t>Bayes vs. </a:t>
            </a:r>
            <a:r>
              <a:rPr spc="-4" dirty="0"/>
              <a:t>Logistic</a:t>
            </a:r>
            <a:r>
              <a:rPr spc="-49" dirty="0"/>
              <a:t> </a:t>
            </a:r>
            <a:r>
              <a:rPr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879" y="3234018"/>
            <a:ext cx="387724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0212" indent="-79006">
              <a:spcBef>
                <a:spcPts val="88"/>
              </a:spcBef>
              <a:buSzPct val="95000"/>
              <a:buFontTx/>
              <a:buChar char="•"/>
              <a:tabLst>
                <a:tab pos="90772" algn="l"/>
              </a:tabLst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LR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7510" y="3234018"/>
            <a:ext cx="4034118" cy="55454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98915" marR="4483" indent="-187709">
              <a:spcBef>
                <a:spcPts val="88"/>
              </a:spcBef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-- decision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surface </a:t>
            </a:r>
            <a:r>
              <a:rPr sz="1765" spc="-18" dirty="0">
                <a:solidFill>
                  <a:prstClr val="black"/>
                </a:solidFill>
                <a:latin typeface="Arial"/>
                <a:cs typeface="Arial"/>
              </a:rPr>
              <a:t>linear,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trained without  assumption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1.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879" y="4040841"/>
            <a:ext cx="7658100" cy="214318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Which method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works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better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if we have </a:t>
            </a:r>
            <a:r>
              <a:rPr sz="1941" i="1" u="sng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infinite</a:t>
            </a:r>
            <a:r>
              <a:rPr sz="1941" i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training data,</a:t>
            </a:r>
            <a:r>
              <a:rPr sz="1941" spc="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and...</a:t>
            </a:r>
            <a:endParaRPr sz="194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203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8057" indent="-86850">
              <a:buSzPct val="95454"/>
              <a:buFontTx/>
              <a:buChar char="•"/>
              <a:tabLst>
                <a:tab pos="98617" algn="l"/>
              </a:tabLst>
            </a:pP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Both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(1) and (2) are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satisfied: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LR =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GNB2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 GNB</a:t>
            </a:r>
            <a:endParaRPr sz="194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  <a:buFont typeface="Arial"/>
              <a:buChar char="•"/>
            </a:pPr>
            <a:endParaRPr sz="203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8057" indent="-86850">
              <a:buSzPct val="95454"/>
              <a:buFontTx/>
              <a:buChar char="•"/>
              <a:tabLst>
                <a:tab pos="98617" algn="l"/>
                <a:tab pos="3358021" algn="l"/>
                <a:tab pos="6317653" algn="l"/>
              </a:tabLst>
            </a:pP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(1) is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satisfied,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but not (2) :	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GNB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&gt;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GNB2, GNB</a:t>
            </a:r>
            <a:r>
              <a:rPr sz="1941" spc="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r>
              <a:rPr sz="1941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LR,	LR &gt;</a:t>
            </a:r>
            <a:r>
              <a:rPr sz="1941" spc="-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GNB2</a:t>
            </a:r>
            <a:endParaRPr sz="194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  <a:buFont typeface="Arial"/>
              <a:buChar char="•"/>
            </a:pPr>
            <a:endParaRPr sz="203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8057" indent="-86850">
              <a:buSzPct val="95454"/>
              <a:buFontTx/>
              <a:buChar char="•"/>
              <a:tabLst>
                <a:tab pos="98617" algn="l"/>
                <a:tab pos="3550213" algn="l"/>
                <a:tab pos="5105112" algn="l"/>
              </a:tabLst>
            </a:pP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Neither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(1) nor (2)</a:t>
            </a:r>
            <a:r>
              <a:rPr sz="1941" spc="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is</a:t>
            </a:r>
            <a:r>
              <a:rPr sz="1941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satisfied:	GNB&gt;GNB2,	</a:t>
            </a:r>
            <a:r>
              <a:rPr sz="1941" dirty="0">
                <a:solidFill>
                  <a:prstClr val="black"/>
                </a:solidFill>
                <a:latin typeface="Arial"/>
                <a:cs typeface="Arial"/>
              </a:rPr>
              <a:t>LR &gt;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GNB2,</a:t>
            </a:r>
            <a:r>
              <a:rPr sz="1941" spc="-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941" spc="-4" dirty="0">
                <a:solidFill>
                  <a:prstClr val="black"/>
                </a:solidFill>
                <a:latin typeface="Arial"/>
                <a:cs typeface="Arial"/>
              </a:rPr>
              <a:t>LR&gt;&lt;GNB</a:t>
            </a:r>
            <a:endParaRPr sz="194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879" y="782170"/>
            <a:ext cx="7565091" cy="2499361"/>
          </a:xfrm>
          <a:prstGeom prst="rect">
            <a:avLst/>
          </a:prstGeom>
        </p:spPr>
        <p:txBody>
          <a:bodyPr vert="horz" wrap="square" lIns="0" tIns="132229" rIns="0" bIns="0" rtlCol="0">
            <a:spAutoFit/>
          </a:bodyPr>
          <a:lstStyle/>
          <a:p>
            <a:pPr marR="4483" algn="r">
              <a:spcBef>
                <a:spcPts val="1041"/>
              </a:spcBef>
            </a:pPr>
            <a:r>
              <a:rPr sz="1588" spc="-4" dirty="0">
                <a:solidFill>
                  <a:prstClr val="black"/>
                </a:solidFill>
                <a:latin typeface="Arial"/>
                <a:cs typeface="Arial"/>
              </a:rPr>
              <a:t>[Ng </a:t>
            </a:r>
            <a:r>
              <a:rPr sz="1588" dirty="0">
                <a:solidFill>
                  <a:prstClr val="black"/>
                </a:solidFill>
                <a:latin typeface="Arial"/>
                <a:cs typeface="Arial"/>
              </a:rPr>
              <a:t>&amp; Jordan,</a:t>
            </a:r>
            <a:r>
              <a:rPr sz="1588" spc="-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88" dirty="0">
                <a:solidFill>
                  <a:prstClr val="black"/>
                </a:solidFill>
                <a:latin typeface="Arial"/>
                <a:cs typeface="Arial"/>
              </a:rPr>
              <a:t>2002]</a:t>
            </a:r>
          </a:p>
          <a:p>
            <a:pPr marL="11206">
              <a:lnSpc>
                <a:spcPts val="2506"/>
              </a:lnSpc>
              <a:spcBef>
                <a:spcPts val="1271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Recall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two assumptions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deriving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form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 LR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GNBayes: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 marL="322186" indent="-310980">
              <a:lnSpc>
                <a:spcPts val="2082"/>
              </a:lnSpc>
              <a:buFontTx/>
              <a:buAutoNum type="arabicPeriod"/>
              <a:tabLst>
                <a:tab pos="322186" algn="l"/>
                <a:tab pos="322747" algn="l"/>
              </a:tabLst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conditionally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independent of </a:t>
            </a:r>
            <a:r>
              <a:rPr sz="1765" spc="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1721" spc="6" baseline="-21367" dirty="0">
                <a:solidFill>
                  <a:prstClr val="black"/>
                </a:solidFill>
                <a:latin typeface="Arial"/>
                <a:cs typeface="Arial"/>
              </a:rPr>
              <a:t>k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given</a:t>
            </a:r>
            <a:r>
              <a:rPr sz="1765" spc="-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</a:p>
          <a:p>
            <a:pPr marL="322186" indent="-310980">
              <a:buFontTx/>
              <a:buAutoNum type="arabicPeriod"/>
              <a:tabLst>
                <a:tab pos="322186" algn="l"/>
                <a:tab pos="322747" algn="l"/>
                <a:tab pos="1694419" algn="l"/>
                <a:tab pos="1949928" algn="l"/>
                <a:tab pos="2978122" algn="l"/>
              </a:tabLst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P(X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| Y</a:t>
            </a:r>
            <a:r>
              <a:rPr sz="1765" spc="-5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1765" spc="4" dirty="0">
                <a:solidFill>
                  <a:prstClr val="black"/>
                </a:solidFill>
                <a:latin typeface="Arial"/>
                <a:cs typeface="Arial"/>
              </a:rPr>
              <a:t> y</a:t>
            </a:r>
            <a:r>
              <a:rPr sz="1721" spc="6" baseline="-21367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1765" spc="4" dirty="0">
                <a:solidFill>
                  <a:prstClr val="black"/>
                </a:solidFill>
                <a:latin typeface="Arial"/>
                <a:cs typeface="Arial"/>
              </a:rPr>
              <a:t>)	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=	N(</a:t>
            </a:r>
            <a:r>
              <a:rPr sz="1765" dirty="0">
                <a:solidFill>
                  <a:prstClr val="black"/>
                </a:solidFill>
                <a:latin typeface="Symbol"/>
                <a:cs typeface="Symbol"/>
              </a:rPr>
              <a:t>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ik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65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),	</a:t>
            </a:r>
            <a:r>
              <a:rPr sz="1765" spc="-865" dirty="0" smtClean="0">
                <a:solidFill>
                  <a:prstClr val="black"/>
                </a:solidFill>
                <a:latin typeface="Wingdings"/>
                <a:cs typeface="Wingdings"/>
              </a:rPr>
              <a:t></a:t>
            </a:r>
            <a:r>
              <a:rPr lang="en-IN" sz="1765" spc="-865" dirty="0" smtClean="0">
                <a:solidFill>
                  <a:prstClr val="black"/>
                </a:solidFill>
                <a:latin typeface="Wingdings"/>
                <a:cs typeface="Wingdings"/>
              </a:rPr>
              <a:t> </a:t>
            </a:r>
            <a:r>
              <a:rPr sz="1765" spc="49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not</a:t>
            </a:r>
            <a:r>
              <a:rPr sz="1765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N(</a:t>
            </a:r>
            <a:r>
              <a:rPr sz="1765" dirty="0">
                <a:solidFill>
                  <a:prstClr val="black"/>
                </a:solidFill>
                <a:latin typeface="Symbol"/>
                <a:cs typeface="Symbol"/>
              </a:rPr>
              <a:t>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ik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1765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1721" baseline="-21367" dirty="0">
                <a:solidFill>
                  <a:prstClr val="black"/>
                </a:solidFill>
                <a:latin typeface="Arial"/>
                <a:cs typeface="Arial"/>
              </a:rPr>
              <a:t>ik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  <a:p>
            <a:pPr>
              <a:spcBef>
                <a:spcPts val="35"/>
              </a:spcBef>
            </a:pPr>
            <a:endParaRPr sz="180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Consider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three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 methods:</a:t>
            </a:r>
            <a:endParaRPr sz="1765" dirty="0">
              <a:solidFill>
                <a:prstClr val="black"/>
              </a:solidFill>
              <a:latin typeface="Arial"/>
              <a:cs typeface="Arial"/>
            </a:endParaRPr>
          </a:p>
          <a:p>
            <a:pPr marL="90212" indent="-79006">
              <a:buSzPct val="95000"/>
              <a:buFontTx/>
              <a:buChar char="•"/>
              <a:tabLst>
                <a:tab pos="90772" algn="l"/>
                <a:tab pos="2904720" algn="l"/>
              </a:tabLst>
            </a:pP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GNB (assumption</a:t>
            </a:r>
            <a:r>
              <a:rPr sz="1765" spc="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1765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only)	-- decision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surface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can be</a:t>
            </a:r>
            <a:r>
              <a:rPr sz="1765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non-linear</a:t>
            </a:r>
          </a:p>
          <a:p>
            <a:pPr marL="90212" indent="-79006">
              <a:buSzPct val="95000"/>
              <a:buFontTx/>
              <a:buChar char="•"/>
              <a:tabLst>
                <a:tab pos="90772" algn="l"/>
              </a:tabLst>
            </a:pP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GNB2 (assumption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1 and 2) – decision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surface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 linear</a:t>
            </a:r>
          </a:p>
        </p:txBody>
      </p:sp>
    </p:spTree>
    <p:extLst>
      <p:ext uri="{BB962C8B-B14F-4D97-AF65-F5344CB8AC3E}">
        <p14:creationId xmlns:p14="http://schemas.microsoft.com/office/powerpoint/2010/main" val="111277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7"/>
          <p:cNvSpPr txBox="1">
            <a:spLocks noGrp="1"/>
          </p:cNvSpPr>
          <p:nvPr>
            <p:ph type="title"/>
          </p:nvPr>
        </p:nvSpPr>
        <p:spPr>
          <a:xfrm>
            <a:off x="-26894" y="304800"/>
            <a:ext cx="7072064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b="1"/>
              <a:t>Maximum likelihood and </a:t>
            </a:r>
            <a:br>
              <a:rPr lang="en-US" b="1"/>
            </a:br>
            <a:r>
              <a:rPr lang="en-US" b="1"/>
              <a:t>least-squared error hypotheses</a:t>
            </a:r>
            <a:endParaRPr b="1"/>
          </a:p>
        </p:txBody>
      </p:sp>
      <p:sp>
        <p:nvSpPr>
          <p:cNvPr id="708" name="Google Shape;708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 set of m training examples is provided, where the target value of each example is corrupted by random noise drawn according to a Normal probability distribution.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Each training example is a pair of the form </a:t>
            </a:r>
            <a:endParaRPr sz="2960"/>
          </a:p>
          <a:p>
            <a:pPr marL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en-US" sz="2960"/>
              <a:t>(x</a:t>
            </a:r>
            <a:r>
              <a:rPr lang="en-US" sz="2960" baseline="-25000"/>
              <a:t>i</a:t>
            </a:r>
            <a:r>
              <a:rPr lang="en-US" sz="2960"/>
              <a:t>, d</a:t>
            </a:r>
            <a:r>
              <a:rPr lang="en-US" sz="2960" baseline="-25000"/>
              <a:t>i</a:t>
            </a:r>
            <a:r>
              <a:rPr lang="en-US" sz="2960"/>
              <a:t>) where d</a:t>
            </a:r>
            <a:r>
              <a:rPr lang="en-US" sz="2960" baseline="-25000"/>
              <a:t>i</a:t>
            </a:r>
            <a:r>
              <a:rPr lang="en-US" sz="2960"/>
              <a:t> = f (x</a:t>
            </a:r>
            <a:r>
              <a:rPr lang="en-US" sz="2960" baseline="-25000"/>
              <a:t>i</a:t>
            </a:r>
            <a:r>
              <a:rPr lang="en-US" sz="2960"/>
              <a:t>) + e</a:t>
            </a:r>
            <a:r>
              <a:rPr lang="en-US" sz="2960" baseline="-25000"/>
              <a:t>i</a:t>
            </a:r>
            <a:r>
              <a:rPr lang="en-US" sz="2960"/>
              <a:t>. Here f (x</a:t>
            </a:r>
            <a:r>
              <a:rPr lang="en-US" sz="2960" baseline="-25000"/>
              <a:t>i</a:t>
            </a:r>
            <a:r>
              <a:rPr lang="en-US" sz="2960"/>
              <a:t>) is the noise-free value of the target function and e</a:t>
            </a:r>
            <a:r>
              <a:rPr lang="en-US" sz="2960" baseline="-25000"/>
              <a:t>i</a:t>
            </a:r>
            <a:r>
              <a:rPr lang="en-US" sz="2960"/>
              <a:t> is a random variable representing the noise.</a:t>
            </a:r>
            <a:endParaRPr/>
          </a:p>
          <a:p>
            <a:pPr marL="857250" lvl="1" indent="-4572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values of the e</a:t>
            </a:r>
            <a:r>
              <a:rPr lang="en-US" sz="2590" baseline="-25000"/>
              <a:t>i</a:t>
            </a:r>
            <a:r>
              <a:rPr lang="en-US" sz="2590"/>
              <a:t> are drawn independently and that they are distributed according to a Normal distribution with zero mean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287338"/>
            <a:ext cx="5975350" cy="55403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>
              <a:spcBef>
                <a:spcPts val="88"/>
              </a:spcBef>
              <a:tabLst>
                <a:tab pos="1281461" algn="l"/>
              </a:tabLst>
            </a:pPr>
            <a:r>
              <a:rPr sz="3530" dirty="0"/>
              <a:t>Using	</a:t>
            </a:r>
            <a:r>
              <a:rPr sz="3530" spc="-4" dirty="0" smtClean="0"/>
              <a:t>t</a:t>
            </a:r>
            <a:r>
              <a:rPr sz="3530" dirty="0" smtClean="0"/>
              <a:t>he</a:t>
            </a:r>
            <a:r>
              <a:rPr lang="en-IN" sz="3530" dirty="0" smtClean="0"/>
              <a:t> </a:t>
            </a:r>
            <a:r>
              <a:rPr sz="3530" dirty="0" smtClean="0"/>
              <a:t>Joint</a:t>
            </a:r>
            <a:r>
              <a:rPr lang="en-IN" sz="3530" dirty="0" smtClean="0"/>
              <a:t> Distribution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3496236" y="1558971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/>
          <p:nvPr/>
        </p:nvSpPr>
        <p:spPr>
          <a:xfrm>
            <a:off x="1063998" y="4686533"/>
            <a:ext cx="207869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P(Poor) =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0.7604</a:t>
            </a:r>
            <a:endParaRPr sz="211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6105" y="5099781"/>
            <a:ext cx="1229285" cy="23421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456" spc="-22" dirty="0">
                <a:latin typeface="Times New Roman"/>
                <a:cs typeface="Times New Roman"/>
              </a:rPr>
              <a:t>rows </a:t>
            </a:r>
            <a:r>
              <a:rPr sz="1456" spc="-26" dirty="0">
                <a:latin typeface="Times New Roman"/>
                <a:cs typeface="Times New Roman"/>
              </a:rPr>
              <a:t>matching</a:t>
            </a:r>
            <a:r>
              <a:rPr sz="1456" spc="-141" dirty="0">
                <a:latin typeface="Times New Roman"/>
                <a:cs typeface="Times New Roman"/>
              </a:rPr>
              <a:t> </a:t>
            </a:r>
            <a:r>
              <a:rPr sz="1456" i="1" spc="-4" dirty="0">
                <a:latin typeface="Times New Roman"/>
                <a:cs typeface="Times New Roman"/>
              </a:rPr>
              <a:t>E</a:t>
            </a:r>
            <a:endParaRPr sz="145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8409" y="4509195"/>
            <a:ext cx="1312769" cy="58386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5559" spc="33" baseline="-8597" dirty="0">
                <a:latin typeface="Symbol"/>
                <a:cs typeface="Symbol"/>
              </a:rPr>
              <a:t></a:t>
            </a:r>
            <a:r>
              <a:rPr sz="5559" spc="-979" baseline="-8597" dirty="0">
                <a:latin typeface="Times New Roman"/>
                <a:cs typeface="Times New Roman"/>
              </a:rPr>
              <a:t> </a:t>
            </a:r>
            <a:r>
              <a:rPr sz="2471" i="1" spc="22" dirty="0">
                <a:latin typeface="Times New Roman"/>
                <a:cs typeface="Times New Roman"/>
              </a:rPr>
              <a:t>P</a:t>
            </a:r>
            <a:r>
              <a:rPr sz="2471" spc="22" dirty="0">
                <a:latin typeface="Times New Roman"/>
                <a:cs typeface="Times New Roman"/>
              </a:rPr>
              <a:t>(row)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4428" y="4667129"/>
            <a:ext cx="894789" cy="39267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471" i="1" spc="71" dirty="0">
                <a:latin typeface="Times New Roman"/>
                <a:cs typeface="Times New Roman"/>
              </a:rPr>
              <a:t>P</a:t>
            </a:r>
            <a:r>
              <a:rPr sz="2471" spc="71" dirty="0">
                <a:latin typeface="Times New Roman"/>
                <a:cs typeface="Times New Roman"/>
              </a:rPr>
              <a:t>(</a:t>
            </a:r>
            <a:r>
              <a:rPr sz="2471" i="1" spc="71" dirty="0">
                <a:latin typeface="Times New Roman"/>
                <a:cs typeface="Times New Roman"/>
              </a:rPr>
              <a:t>E</a:t>
            </a:r>
            <a:r>
              <a:rPr sz="2471" spc="71" dirty="0">
                <a:latin typeface="Times New Roman"/>
                <a:cs typeface="Times New Roman"/>
              </a:rPr>
              <a:t>)</a:t>
            </a:r>
            <a:r>
              <a:rPr sz="2471" spc="-150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</a:t>
            </a:r>
            <a:endParaRPr sz="2471">
              <a:latin typeface="Symbol"/>
              <a:cs typeface="Symbo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9816" y="3688088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79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8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4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4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3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3"/>
                </a:lnTo>
                <a:lnTo>
                  <a:pt x="3554459" y="222630"/>
                </a:lnTo>
                <a:lnTo>
                  <a:pt x="3528005" y="237235"/>
                </a:lnTo>
                <a:lnTo>
                  <a:pt x="3492712" y="247268"/>
                </a:lnTo>
                <a:lnTo>
                  <a:pt x="3448047" y="260349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5" y="293830"/>
                </a:lnTo>
                <a:lnTo>
                  <a:pt x="3221752" y="290899"/>
                </a:lnTo>
                <a:lnTo>
                  <a:pt x="3171628" y="288070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1"/>
                </a:lnTo>
                <a:lnTo>
                  <a:pt x="2975573" y="277823"/>
                </a:lnTo>
                <a:lnTo>
                  <a:pt x="2927030" y="275538"/>
                </a:lnTo>
                <a:lnTo>
                  <a:pt x="2878419" y="273367"/>
                </a:lnTo>
                <a:lnTo>
                  <a:pt x="2829612" y="271312"/>
                </a:lnTo>
                <a:lnTo>
                  <a:pt x="2780482" y="269376"/>
                </a:lnTo>
                <a:lnTo>
                  <a:pt x="2730900" y="267559"/>
                </a:lnTo>
                <a:lnTo>
                  <a:pt x="2680738" y="265865"/>
                </a:lnTo>
                <a:lnTo>
                  <a:pt x="2629869" y="264295"/>
                </a:lnTo>
                <a:lnTo>
                  <a:pt x="2578165" y="262851"/>
                </a:lnTo>
                <a:lnTo>
                  <a:pt x="2525497" y="261535"/>
                </a:lnTo>
                <a:lnTo>
                  <a:pt x="2471738" y="260349"/>
                </a:lnTo>
                <a:lnTo>
                  <a:pt x="2416633" y="255419"/>
                </a:lnTo>
                <a:lnTo>
                  <a:pt x="2364050" y="251246"/>
                </a:lnTo>
                <a:lnTo>
                  <a:pt x="2313219" y="247884"/>
                </a:lnTo>
                <a:lnTo>
                  <a:pt x="2263368" y="245384"/>
                </a:lnTo>
                <a:lnTo>
                  <a:pt x="2213726" y="243799"/>
                </a:lnTo>
                <a:lnTo>
                  <a:pt x="2163524" y="243180"/>
                </a:lnTo>
                <a:lnTo>
                  <a:pt x="2111989" y="243581"/>
                </a:lnTo>
                <a:lnTo>
                  <a:pt x="2058351" y="245053"/>
                </a:lnTo>
                <a:lnTo>
                  <a:pt x="2001838" y="247649"/>
                </a:lnTo>
                <a:lnTo>
                  <a:pt x="1949451" y="260250"/>
                </a:lnTo>
                <a:lnTo>
                  <a:pt x="1897063" y="272255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10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2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7" y="281056"/>
                </a:lnTo>
                <a:lnTo>
                  <a:pt x="1046839" y="281682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8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3" y="278218"/>
                </a:lnTo>
                <a:lnTo>
                  <a:pt x="593389" y="280317"/>
                </a:lnTo>
                <a:lnTo>
                  <a:pt x="544474" y="283959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3"/>
                </a:lnTo>
                <a:lnTo>
                  <a:pt x="296068" y="291107"/>
                </a:lnTo>
                <a:lnTo>
                  <a:pt x="246474" y="289218"/>
                </a:lnTo>
                <a:lnTo>
                  <a:pt x="196967" y="286977"/>
                </a:lnTo>
                <a:lnTo>
                  <a:pt x="147637" y="284162"/>
                </a:lnTo>
                <a:lnTo>
                  <a:pt x="109339" y="271858"/>
                </a:lnTo>
                <a:lnTo>
                  <a:pt x="96961" y="260944"/>
                </a:lnTo>
                <a:lnTo>
                  <a:pt x="74612" y="247649"/>
                </a:lnTo>
                <a:lnTo>
                  <a:pt x="52908" y="239240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1"/>
                </a:lnTo>
                <a:lnTo>
                  <a:pt x="49212" y="111124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3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3" y="7862"/>
                </a:lnTo>
                <a:lnTo>
                  <a:pt x="1313468" y="7249"/>
                </a:lnTo>
                <a:lnTo>
                  <a:pt x="1354893" y="6612"/>
                </a:lnTo>
                <a:lnTo>
                  <a:pt x="1399028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3496235" y="3070364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2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4"/>
                </a:lnTo>
                <a:lnTo>
                  <a:pt x="3554459" y="222631"/>
                </a:lnTo>
                <a:lnTo>
                  <a:pt x="3528005" y="237236"/>
                </a:lnTo>
                <a:lnTo>
                  <a:pt x="3492712" y="247269"/>
                </a:lnTo>
                <a:lnTo>
                  <a:pt x="3448047" y="260350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1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2"/>
                </a:lnTo>
                <a:lnTo>
                  <a:pt x="2975574" y="277824"/>
                </a:lnTo>
                <a:lnTo>
                  <a:pt x="2927030" y="275539"/>
                </a:lnTo>
                <a:lnTo>
                  <a:pt x="2878419" y="273368"/>
                </a:lnTo>
                <a:lnTo>
                  <a:pt x="2829612" y="271313"/>
                </a:lnTo>
                <a:lnTo>
                  <a:pt x="2780482" y="269376"/>
                </a:lnTo>
                <a:lnTo>
                  <a:pt x="2730900" y="267560"/>
                </a:lnTo>
                <a:lnTo>
                  <a:pt x="2680739" y="265866"/>
                </a:lnTo>
                <a:lnTo>
                  <a:pt x="2629869" y="264296"/>
                </a:lnTo>
                <a:lnTo>
                  <a:pt x="2578165" y="262852"/>
                </a:lnTo>
                <a:lnTo>
                  <a:pt x="2525497" y="261536"/>
                </a:lnTo>
                <a:lnTo>
                  <a:pt x="2471738" y="260350"/>
                </a:lnTo>
                <a:lnTo>
                  <a:pt x="2416633" y="255420"/>
                </a:lnTo>
                <a:lnTo>
                  <a:pt x="2364050" y="251247"/>
                </a:lnTo>
                <a:lnTo>
                  <a:pt x="2313219" y="247885"/>
                </a:lnTo>
                <a:lnTo>
                  <a:pt x="2263368" y="245385"/>
                </a:lnTo>
                <a:lnTo>
                  <a:pt x="2213727" y="243800"/>
                </a:lnTo>
                <a:lnTo>
                  <a:pt x="2163524" y="243181"/>
                </a:lnTo>
                <a:lnTo>
                  <a:pt x="2111989" y="243582"/>
                </a:lnTo>
                <a:lnTo>
                  <a:pt x="2058351" y="245054"/>
                </a:lnTo>
                <a:lnTo>
                  <a:pt x="2001838" y="247650"/>
                </a:lnTo>
                <a:lnTo>
                  <a:pt x="1949451" y="260250"/>
                </a:lnTo>
                <a:lnTo>
                  <a:pt x="1897063" y="272256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09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1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8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4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7"/>
                </a:lnTo>
                <a:lnTo>
                  <a:pt x="147636" y="284162"/>
                </a:lnTo>
                <a:lnTo>
                  <a:pt x="109339" y="271859"/>
                </a:lnTo>
                <a:lnTo>
                  <a:pt x="96961" y="260945"/>
                </a:lnTo>
                <a:lnTo>
                  <a:pt x="74612" y="247650"/>
                </a:lnTo>
                <a:lnTo>
                  <a:pt x="52908" y="239241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2"/>
                </a:lnTo>
                <a:lnTo>
                  <a:pt x="49212" y="111125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3496235" y="1860128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100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3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8"/>
                </a:lnTo>
                <a:lnTo>
                  <a:pt x="3456823" y="43108"/>
                </a:lnTo>
                <a:lnTo>
                  <a:pt x="3523125" y="62592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4"/>
                </a:lnTo>
                <a:lnTo>
                  <a:pt x="3554459" y="222631"/>
                </a:lnTo>
                <a:lnTo>
                  <a:pt x="3528005" y="237236"/>
                </a:lnTo>
                <a:lnTo>
                  <a:pt x="3492712" y="247269"/>
                </a:lnTo>
                <a:lnTo>
                  <a:pt x="3448047" y="260350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1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2"/>
                </a:lnTo>
                <a:lnTo>
                  <a:pt x="2975574" y="277824"/>
                </a:lnTo>
                <a:lnTo>
                  <a:pt x="2927030" y="275539"/>
                </a:lnTo>
                <a:lnTo>
                  <a:pt x="2878419" y="273368"/>
                </a:lnTo>
                <a:lnTo>
                  <a:pt x="2829612" y="271313"/>
                </a:lnTo>
                <a:lnTo>
                  <a:pt x="2780482" y="269376"/>
                </a:lnTo>
                <a:lnTo>
                  <a:pt x="2730900" y="267560"/>
                </a:lnTo>
                <a:lnTo>
                  <a:pt x="2680739" y="265866"/>
                </a:lnTo>
                <a:lnTo>
                  <a:pt x="2629869" y="264296"/>
                </a:lnTo>
                <a:lnTo>
                  <a:pt x="2578165" y="262852"/>
                </a:lnTo>
                <a:lnTo>
                  <a:pt x="2525497" y="261536"/>
                </a:lnTo>
                <a:lnTo>
                  <a:pt x="2471738" y="260350"/>
                </a:lnTo>
                <a:lnTo>
                  <a:pt x="2416633" y="255419"/>
                </a:lnTo>
                <a:lnTo>
                  <a:pt x="2364050" y="251247"/>
                </a:lnTo>
                <a:lnTo>
                  <a:pt x="2313219" y="247885"/>
                </a:lnTo>
                <a:lnTo>
                  <a:pt x="2263368" y="245385"/>
                </a:lnTo>
                <a:lnTo>
                  <a:pt x="2213727" y="243800"/>
                </a:lnTo>
                <a:lnTo>
                  <a:pt x="2163524" y="243181"/>
                </a:lnTo>
                <a:lnTo>
                  <a:pt x="2111989" y="243582"/>
                </a:lnTo>
                <a:lnTo>
                  <a:pt x="2058351" y="245054"/>
                </a:lnTo>
                <a:lnTo>
                  <a:pt x="2001838" y="247650"/>
                </a:lnTo>
                <a:lnTo>
                  <a:pt x="1949451" y="260250"/>
                </a:lnTo>
                <a:lnTo>
                  <a:pt x="1897063" y="272256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09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79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1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8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4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6"/>
                </a:lnTo>
                <a:lnTo>
                  <a:pt x="147636" y="284162"/>
                </a:lnTo>
                <a:lnTo>
                  <a:pt x="109339" y="271859"/>
                </a:lnTo>
                <a:lnTo>
                  <a:pt x="96961" y="260945"/>
                </a:lnTo>
                <a:lnTo>
                  <a:pt x="74612" y="247650"/>
                </a:lnTo>
                <a:lnTo>
                  <a:pt x="52908" y="239241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2"/>
                </a:lnTo>
                <a:lnTo>
                  <a:pt x="49212" y="111125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3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1" name="object 11"/>
          <p:cNvSpPr/>
          <p:nvPr/>
        </p:nvSpPr>
        <p:spPr>
          <a:xfrm>
            <a:off x="3496235" y="2465246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3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3"/>
                </a:lnTo>
                <a:lnTo>
                  <a:pt x="3554459" y="222630"/>
                </a:lnTo>
                <a:lnTo>
                  <a:pt x="3528005" y="237235"/>
                </a:lnTo>
                <a:lnTo>
                  <a:pt x="3492712" y="247268"/>
                </a:lnTo>
                <a:lnTo>
                  <a:pt x="3448047" y="260349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0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1"/>
                </a:lnTo>
                <a:lnTo>
                  <a:pt x="2975574" y="277823"/>
                </a:lnTo>
                <a:lnTo>
                  <a:pt x="2927030" y="275538"/>
                </a:lnTo>
                <a:lnTo>
                  <a:pt x="2878419" y="273367"/>
                </a:lnTo>
                <a:lnTo>
                  <a:pt x="2829612" y="271312"/>
                </a:lnTo>
                <a:lnTo>
                  <a:pt x="2780482" y="269376"/>
                </a:lnTo>
                <a:lnTo>
                  <a:pt x="2730900" y="267559"/>
                </a:lnTo>
                <a:lnTo>
                  <a:pt x="2680739" y="265865"/>
                </a:lnTo>
                <a:lnTo>
                  <a:pt x="2629869" y="264295"/>
                </a:lnTo>
                <a:lnTo>
                  <a:pt x="2578165" y="262851"/>
                </a:lnTo>
                <a:lnTo>
                  <a:pt x="2525497" y="261535"/>
                </a:lnTo>
                <a:lnTo>
                  <a:pt x="2471738" y="260349"/>
                </a:lnTo>
                <a:lnTo>
                  <a:pt x="2416633" y="255419"/>
                </a:lnTo>
                <a:lnTo>
                  <a:pt x="2364050" y="251246"/>
                </a:lnTo>
                <a:lnTo>
                  <a:pt x="2313219" y="247884"/>
                </a:lnTo>
                <a:lnTo>
                  <a:pt x="2263368" y="245384"/>
                </a:lnTo>
                <a:lnTo>
                  <a:pt x="2213727" y="243799"/>
                </a:lnTo>
                <a:lnTo>
                  <a:pt x="2163524" y="243180"/>
                </a:lnTo>
                <a:lnTo>
                  <a:pt x="2111989" y="243581"/>
                </a:lnTo>
                <a:lnTo>
                  <a:pt x="2058351" y="245053"/>
                </a:lnTo>
                <a:lnTo>
                  <a:pt x="2001838" y="247649"/>
                </a:lnTo>
                <a:lnTo>
                  <a:pt x="1949451" y="260250"/>
                </a:lnTo>
                <a:lnTo>
                  <a:pt x="1897063" y="272255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10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2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9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3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7"/>
                </a:lnTo>
                <a:lnTo>
                  <a:pt x="147636" y="284162"/>
                </a:lnTo>
                <a:lnTo>
                  <a:pt x="109339" y="271858"/>
                </a:lnTo>
                <a:lnTo>
                  <a:pt x="96961" y="260944"/>
                </a:lnTo>
                <a:lnTo>
                  <a:pt x="74612" y="247649"/>
                </a:lnTo>
                <a:lnTo>
                  <a:pt x="52908" y="239240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1"/>
                </a:lnTo>
                <a:lnTo>
                  <a:pt x="49212" y="111124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object 12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5836320" y="2105640"/>
              <a:ext cx="607680" cy="18846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7320" y="2100240"/>
                <a:ext cx="622080" cy="190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8"/>
          <p:cNvSpPr/>
          <p:nvPr/>
        </p:nvSpPr>
        <p:spPr>
          <a:xfrm>
            <a:off x="4876800" y="4307212"/>
            <a:ext cx="1479176" cy="3212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5" name="Google Shape;715;p48"/>
          <p:cNvSpPr/>
          <p:nvPr/>
        </p:nvSpPr>
        <p:spPr>
          <a:xfrm>
            <a:off x="3363512" y="1577687"/>
            <a:ext cx="2718364" cy="18025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6" name="Google Shape;716;p48"/>
          <p:cNvSpPr txBox="1">
            <a:spLocks noGrp="1"/>
          </p:cNvSpPr>
          <p:nvPr>
            <p:ph type="title"/>
          </p:nvPr>
        </p:nvSpPr>
        <p:spPr>
          <a:xfrm>
            <a:off x="608173" y="181123"/>
            <a:ext cx="6931959" cy="9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Choose parameterized form for </a:t>
            </a:r>
            <a:br>
              <a:rPr lang="en-US"/>
            </a:br>
            <a:r>
              <a:rPr lang="en-US"/>
              <a:t>P(Y|X; θ)</a:t>
            </a:r>
            <a:endParaRPr/>
          </a:p>
        </p:txBody>
      </p:sp>
      <p:sp>
        <p:nvSpPr>
          <p:cNvPr id="717" name="Google Shape;717;p48"/>
          <p:cNvSpPr txBox="1"/>
          <p:nvPr/>
        </p:nvSpPr>
        <p:spPr>
          <a:xfrm>
            <a:off x="930903" y="6081112"/>
            <a:ext cx="5867960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 expected value of y for any given x is f(x)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 txBox="1"/>
          <p:nvPr/>
        </p:nvSpPr>
        <p:spPr>
          <a:xfrm>
            <a:off x="3095883" y="1441077"/>
            <a:ext cx="202266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1657417" y="4290627"/>
            <a:ext cx="1706095" cy="3378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0" name="Google Shape;720;p48"/>
          <p:cNvSpPr txBox="1"/>
          <p:nvPr/>
        </p:nvSpPr>
        <p:spPr>
          <a:xfrm>
            <a:off x="487149" y="3380194"/>
            <a:ext cx="7174006" cy="200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875" rIns="0" bIns="0" anchor="t" anchorCtr="0">
            <a:spAutoFit/>
          </a:bodyPr>
          <a:lstStyle/>
          <a:p>
            <a:pPr marL="1364949"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11206" fontAlgn="auto"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Y is some deterministic f(X), plus random noise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439294" algn="ctr" fontAlgn="auto">
              <a:spcBef>
                <a:spcPts val="1165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fontAlgn="auto">
              <a:spcBef>
                <a:spcPts val="26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27" ker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 Y is a random variable that follows the distribution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8"/>
          <p:cNvSpPr/>
          <p:nvPr/>
        </p:nvSpPr>
        <p:spPr>
          <a:xfrm>
            <a:off x="1676400" y="5529001"/>
            <a:ext cx="2669992" cy="33072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2" name="Google Shape;722;p48"/>
          <p:cNvSpPr/>
          <p:nvPr/>
        </p:nvSpPr>
        <p:spPr>
          <a:xfrm>
            <a:off x="6207046" y="2941545"/>
            <a:ext cx="11766" cy="6163"/>
          </a:xfrm>
          <a:custGeom>
            <a:avLst/>
            <a:gdLst/>
            <a:ahLst/>
            <a:cxnLst/>
            <a:rect l="l" t="t" r="r" b="b"/>
            <a:pathLst>
              <a:path w="13334" h="6985" extrusionOk="0">
                <a:moveTo>
                  <a:pt x="12821" y="4482"/>
                </a:moveTo>
                <a:lnTo>
                  <a:pt x="5495" y="5976"/>
                </a:lnTo>
                <a:lnTo>
                  <a:pt x="0" y="6723"/>
                </a:lnTo>
                <a:lnTo>
                  <a:pt x="7693" y="0"/>
                </a:lnTo>
              </a:path>
            </a:pathLst>
          </a:custGeom>
          <a:noFill/>
          <a:ln w="19025" cap="flat" cmpd="sng">
            <a:solidFill>
              <a:srgbClr val="F0840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9"/>
          <p:cNvSpPr/>
          <p:nvPr/>
        </p:nvSpPr>
        <p:spPr>
          <a:xfrm>
            <a:off x="5638800" y="1447800"/>
            <a:ext cx="3200400" cy="246060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8" name="Google Shape;728;p49"/>
          <p:cNvSpPr txBox="1">
            <a:spLocks noGrp="1"/>
          </p:cNvSpPr>
          <p:nvPr>
            <p:ph type="title"/>
          </p:nvPr>
        </p:nvSpPr>
        <p:spPr>
          <a:xfrm>
            <a:off x="1078820" y="348163"/>
            <a:ext cx="5579409" cy="55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30"/>
              <a:buFont typeface="Calibri"/>
              <a:buNone/>
            </a:pPr>
            <a:r>
              <a:rPr lang="en-US" sz="3530"/>
              <a:t>Consider Linear Regression</a:t>
            </a:r>
            <a:endParaRPr sz="3530"/>
          </a:p>
        </p:txBody>
      </p:sp>
      <p:sp>
        <p:nvSpPr>
          <p:cNvPr id="729" name="Google Shape;729;p49"/>
          <p:cNvSpPr txBox="1"/>
          <p:nvPr/>
        </p:nvSpPr>
        <p:spPr>
          <a:xfrm>
            <a:off x="475306" y="2524208"/>
            <a:ext cx="4581525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E.g., assume f(x) is linear function of x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30" name="Google Shape;730;p49"/>
          <p:cNvSpPr txBox="1"/>
          <p:nvPr/>
        </p:nvSpPr>
        <p:spPr>
          <a:xfrm>
            <a:off x="414122" y="4453503"/>
            <a:ext cx="6191250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Notation: to make our parameters explicit, let’s write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9"/>
          <p:cNvSpPr/>
          <p:nvPr/>
        </p:nvSpPr>
        <p:spPr>
          <a:xfrm>
            <a:off x="858035" y="1864484"/>
            <a:ext cx="2733563" cy="3383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2" name="Google Shape;732;p49"/>
          <p:cNvSpPr/>
          <p:nvPr/>
        </p:nvSpPr>
        <p:spPr>
          <a:xfrm>
            <a:off x="796432" y="3117252"/>
            <a:ext cx="3678431" cy="36729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3" name="Google Shape;733;p49"/>
          <p:cNvSpPr/>
          <p:nvPr/>
        </p:nvSpPr>
        <p:spPr>
          <a:xfrm>
            <a:off x="792394" y="3712806"/>
            <a:ext cx="2737960" cy="36486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4" name="Google Shape;734;p49"/>
          <p:cNvSpPr/>
          <p:nvPr/>
        </p:nvSpPr>
        <p:spPr>
          <a:xfrm>
            <a:off x="858035" y="5102012"/>
            <a:ext cx="1919252" cy="26430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5" name="Google Shape;735;p49"/>
          <p:cNvSpPr/>
          <p:nvPr/>
        </p:nvSpPr>
        <p:spPr>
          <a:xfrm>
            <a:off x="953278" y="5697326"/>
            <a:ext cx="3364738" cy="29435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"/>
          <p:cNvSpPr/>
          <p:nvPr/>
        </p:nvSpPr>
        <p:spPr>
          <a:xfrm>
            <a:off x="5562600" y="3550274"/>
            <a:ext cx="3429000" cy="25457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1" name="Google Shape;741;p50"/>
          <p:cNvSpPr txBox="1">
            <a:spLocks noGrp="1"/>
          </p:cNvSpPr>
          <p:nvPr>
            <p:ph type="title"/>
          </p:nvPr>
        </p:nvSpPr>
        <p:spPr>
          <a:xfrm>
            <a:off x="59804" y="292955"/>
            <a:ext cx="8703196" cy="87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Training Linear Regression </a:t>
            </a:r>
            <a:r>
              <a:rPr lang="en-US" sz="2800" b="1"/>
              <a:t>:</a:t>
            </a:r>
            <a:br>
              <a:rPr lang="en-US" sz="2800" b="1"/>
            </a:b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Maximum Conditional Likelihood Estimate (</a:t>
            </a:r>
            <a:r>
              <a:rPr lang="en-US" sz="2800" b="1"/>
              <a:t>MCLE)</a:t>
            </a:r>
            <a:endParaRPr sz="2800" b="1"/>
          </a:p>
        </p:txBody>
      </p:sp>
      <p:sp>
        <p:nvSpPr>
          <p:cNvPr id="742" name="Google Shape;742;p50"/>
          <p:cNvSpPr txBox="1"/>
          <p:nvPr/>
        </p:nvSpPr>
        <p:spPr>
          <a:xfrm>
            <a:off x="480179" y="2161869"/>
            <a:ext cx="5852831" cy="113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learn W from the training data?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44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044" ker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Maximum Conditional Likelihood Estimate!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0"/>
          <p:cNvSpPr txBox="1"/>
          <p:nvPr/>
        </p:nvSpPr>
        <p:spPr>
          <a:xfrm>
            <a:off x="631706" y="4998773"/>
            <a:ext cx="755276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44" name="Google Shape;744;p50"/>
          <p:cNvSpPr/>
          <p:nvPr/>
        </p:nvSpPr>
        <p:spPr>
          <a:xfrm>
            <a:off x="489064" y="1578670"/>
            <a:ext cx="3727136" cy="326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5" name="Google Shape;745;p50"/>
          <p:cNvSpPr/>
          <p:nvPr/>
        </p:nvSpPr>
        <p:spPr>
          <a:xfrm>
            <a:off x="631706" y="3469473"/>
            <a:ext cx="3584494" cy="5739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6" name="Google Shape;746;p50"/>
          <p:cNvSpPr/>
          <p:nvPr/>
        </p:nvSpPr>
        <p:spPr>
          <a:xfrm>
            <a:off x="437873" y="5569067"/>
            <a:ext cx="4426324" cy="7549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7" name="Google Shape;747;p50"/>
          <p:cNvSpPr/>
          <p:nvPr/>
        </p:nvSpPr>
        <p:spPr>
          <a:xfrm>
            <a:off x="480179" y="4114222"/>
            <a:ext cx="4426324" cy="74379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1"/>
          <p:cNvSpPr/>
          <p:nvPr/>
        </p:nvSpPr>
        <p:spPr>
          <a:xfrm>
            <a:off x="5867400" y="2895600"/>
            <a:ext cx="3157193" cy="26763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p51"/>
          <p:cNvSpPr txBox="1">
            <a:spLocks noGrp="1"/>
          </p:cNvSpPr>
          <p:nvPr>
            <p:ph type="title"/>
          </p:nvPr>
        </p:nvSpPr>
        <p:spPr>
          <a:xfrm>
            <a:off x="250291" y="217535"/>
            <a:ext cx="5404597" cy="110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ctr" anchorCtr="0">
            <a:spAutoFit/>
          </a:bodyPr>
          <a:lstStyle/>
          <a:p>
            <a:pPr marL="11206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Training Linear Regression:</a:t>
            </a:r>
            <a:br>
              <a:rPr lang="en-US" sz="3600" b="1"/>
            </a:br>
            <a:r>
              <a:rPr lang="en-US" sz="3600" b="1"/>
              <a:t>MCLE</a:t>
            </a:r>
            <a:endParaRPr sz="3600" b="1"/>
          </a:p>
        </p:txBody>
      </p:sp>
      <p:sp>
        <p:nvSpPr>
          <p:cNvPr id="754" name="Google Shape;754;p51"/>
          <p:cNvSpPr txBox="1"/>
          <p:nvPr/>
        </p:nvSpPr>
        <p:spPr>
          <a:xfrm>
            <a:off x="439532" y="1918713"/>
            <a:ext cx="5778313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Maximum Conditional Likelihood Estimate</a:t>
            </a:r>
            <a:endParaRPr sz="2118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1"/>
          <p:cNvSpPr txBox="1"/>
          <p:nvPr/>
        </p:nvSpPr>
        <p:spPr>
          <a:xfrm>
            <a:off x="612224" y="3520000"/>
            <a:ext cx="755276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6" name="Google Shape;756;p51"/>
          <p:cNvSpPr txBox="1"/>
          <p:nvPr/>
        </p:nvSpPr>
        <p:spPr>
          <a:xfrm>
            <a:off x="799083" y="5001030"/>
            <a:ext cx="381559" cy="33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00" rIns="0" bIns="0" anchor="t" anchorCtr="0">
            <a:spAutoFit/>
          </a:bodyPr>
          <a:lstStyle/>
          <a:p>
            <a:pPr marL="11206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118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so: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7" name="Google Shape;757;p51"/>
          <p:cNvSpPr/>
          <p:nvPr/>
        </p:nvSpPr>
        <p:spPr>
          <a:xfrm>
            <a:off x="685800" y="4042270"/>
            <a:ext cx="4208635" cy="704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8" name="Google Shape;758;p51"/>
          <p:cNvSpPr/>
          <p:nvPr/>
        </p:nvSpPr>
        <p:spPr>
          <a:xfrm>
            <a:off x="646261" y="2827552"/>
            <a:ext cx="4248174" cy="62207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9" name="Google Shape;759;p51"/>
          <p:cNvSpPr/>
          <p:nvPr/>
        </p:nvSpPr>
        <p:spPr>
          <a:xfrm>
            <a:off x="809879" y="5527196"/>
            <a:ext cx="4285423" cy="60786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12" kern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</p:spPr>
        <p:txBody>
          <a:bodyPr/>
          <a:lstStyle/>
          <a:p>
            <a:r>
              <a:rPr lang="en-IN" sz="4400" b="1" dirty="0">
                <a:latin typeface="+mn-lt"/>
              </a:rPr>
              <a:t>Decision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267200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Suppose </a:t>
            </a:r>
            <a:r>
              <a:rPr lang="en-IN" sz="2800" b="1" dirty="0"/>
              <a:t>x</a:t>
            </a:r>
            <a:r>
              <a:rPr lang="en-IN" sz="2800" dirty="0"/>
              <a:t> is an input vector together with a corresponding vector </a:t>
            </a:r>
            <a:r>
              <a:rPr lang="en-IN" sz="2800" b="1" dirty="0"/>
              <a:t>t</a:t>
            </a:r>
            <a:r>
              <a:rPr lang="en-IN" sz="2800" dirty="0"/>
              <a:t> of target variables</a:t>
            </a:r>
          </a:p>
          <a:p>
            <a:pPr algn="just"/>
            <a:r>
              <a:rPr lang="en-IN" sz="2800" dirty="0"/>
              <a:t>Goal: predict </a:t>
            </a:r>
            <a:r>
              <a:rPr lang="en-IN" sz="2800" b="1" dirty="0"/>
              <a:t>t</a:t>
            </a:r>
            <a:r>
              <a:rPr lang="en-IN" sz="2800" dirty="0"/>
              <a:t> given a new value for </a:t>
            </a:r>
            <a:r>
              <a:rPr lang="en-IN" sz="2800" b="1" dirty="0"/>
              <a:t>x.</a:t>
            </a:r>
          </a:p>
          <a:p>
            <a:pPr algn="just"/>
            <a:r>
              <a:rPr lang="en-IN" sz="2800" dirty="0"/>
              <a:t>The joint probability distribution </a:t>
            </a:r>
            <a:r>
              <a:rPr lang="en-IN" sz="2800" b="1" i="1" dirty="0"/>
              <a:t>p(x, t)</a:t>
            </a:r>
            <a:r>
              <a:rPr lang="en-IN" sz="2800" dirty="0"/>
              <a:t> provides a complete summary of the uncertainty associated with these variables. </a:t>
            </a:r>
          </a:p>
          <a:p>
            <a:pPr algn="just"/>
            <a:r>
              <a:rPr lang="en-IN" sz="2800" dirty="0"/>
              <a:t>Determination of </a:t>
            </a:r>
            <a:r>
              <a:rPr lang="en-IN" sz="2800" b="1" i="1" dirty="0"/>
              <a:t>p(x, t)</a:t>
            </a:r>
            <a:r>
              <a:rPr lang="en-IN" sz="2800" dirty="0"/>
              <a:t> from a set of training data is called </a:t>
            </a:r>
            <a:r>
              <a:rPr lang="en-IN" sz="2800" b="1" i="1" dirty="0" smtClean="0"/>
              <a:t>inference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31785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6516688" cy="762000"/>
          </a:xfrm>
          <a:prstGeom prst="rect">
            <a:avLst/>
          </a:prstGeom>
        </p:spPr>
        <p:txBody>
          <a:bodyPr/>
          <a:lstStyle/>
          <a:p>
            <a:r>
              <a:rPr lang="en-IN" sz="4400" b="1" dirty="0">
                <a:latin typeface="+mn-lt"/>
              </a:rPr>
              <a:t>Decision Theory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6433408" cy="31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029200"/>
            <a:ext cx="43656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641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</p:spPr>
        <p:txBody>
          <a:bodyPr/>
          <a:lstStyle/>
          <a:p>
            <a:r>
              <a:rPr lang="en-IN" sz="4400" b="1" dirty="0">
                <a:latin typeface="+mn-lt"/>
              </a:rPr>
              <a:t>Minimum Misclassification Rate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9311" y="1365749"/>
            <a:ext cx="6398289" cy="515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90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8839200" cy="762000"/>
          </a:xfrm>
          <a:prstGeom prst="rect">
            <a:avLst/>
          </a:prstGeom>
        </p:spPr>
        <p:txBody>
          <a:bodyPr/>
          <a:lstStyle/>
          <a:p>
            <a:r>
              <a:rPr lang="en-IN" sz="4400" b="1" dirty="0">
                <a:latin typeface="+mn-lt"/>
              </a:rPr>
              <a:t>Minimum Misclassification Rate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133600"/>
            <a:ext cx="7901416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96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4876800"/>
          </a:xfrm>
        </p:spPr>
        <p:txBody>
          <a:bodyPr>
            <a:noAutofit/>
          </a:bodyPr>
          <a:lstStyle/>
          <a:p>
            <a:pPr algn="just"/>
            <a:r>
              <a:rPr lang="en-IN" sz="2600" dirty="0"/>
              <a:t>We have broken the </a:t>
            </a:r>
            <a:r>
              <a:rPr lang="en-IN" sz="2600" b="1" dirty="0">
                <a:solidFill>
                  <a:srgbClr val="FF0000"/>
                </a:solidFill>
              </a:rPr>
              <a:t>classification problem</a:t>
            </a:r>
            <a:r>
              <a:rPr lang="en-IN" sz="2600" dirty="0"/>
              <a:t> down into two separate stages, the </a:t>
            </a:r>
            <a:r>
              <a:rPr lang="en-IN" sz="2600" b="1" i="1" dirty="0"/>
              <a:t>inference stage</a:t>
            </a:r>
            <a:r>
              <a:rPr lang="en-IN" sz="2600" dirty="0"/>
              <a:t> in which we use training data to learn a model for </a:t>
            </a:r>
            <a:r>
              <a:rPr lang="en-IN" sz="2600" b="1" i="1" dirty="0"/>
              <a:t>p(C</a:t>
            </a:r>
            <a:r>
              <a:rPr lang="en-IN" sz="2600" b="1" i="1" baseline="-25000" dirty="0"/>
              <a:t>k</a:t>
            </a:r>
            <a:r>
              <a:rPr lang="en-IN" sz="2600" b="1" i="1" dirty="0"/>
              <a:t>|x)</a:t>
            </a:r>
            <a:r>
              <a:rPr lang="en-IN" sz="2600" dirty="0"/>
              <a:t>, and the subsequent </a:t>
            </a:r>
            <a:r>
              <a:rPr lang="en-IN" sz="2600" b="1" i="1" dirty="0"/>
              <a:t>decision stage</a:t>
            </a:r>
            <a:r>
              <a:rPr lang="en-IN" sz="2600" dirty="0"/>
              <a:t> in which we use these posterior probabilities to make optimal class assignments. </a:t>
            </a:r>
          </a:p>
          <a:p>
            <a:pPr algn="just"/>
            <a:r>
              <a:rPr lang="en-IN" sz="2600" dirty="0"/>
              <a:t>An alternative possibility would be to solve both problems together and simply learn a function that maps inputs </a:t>
            </a:r>
            <a:r>
              <a:rPr lang="en-IN" sz="2600" b="1" i="1" dirty="0"/>
              <a:t>x</a:t>
            </a:r>
            <a:r>
              <a:rPr lang="en-IN" sz="2600" dirty="0"/>
              <a:t> directly into decisions. Such a function is called a </a:t>
            </a:r>
            <a:r>
              <a:rPr lang="en-IN" sz="2600" b="1" i="1" dirty="0" err="1"/>
              <a:t>discriminant</a:t>
            </a:r>
            <a:r>
              <a:rPr lang="en-IN" sz="2600" b="1" i="1" dirty="0"/>
              <a:t> function</a:t>
            </a:r>
            <a:r>
              <a:rPr lang="en-IN" sz="2600" i="1" dirty="0"/>
              <a:t>.</a:t>
            </a:r>
          </a:p>
          <a:p>
            <a:pPr algn="just"/>
            <a:r>
              <a:rPr lang="en-IN" sz="2600" b="1" dirty="0">
                <a:solidFill>
                  <a:srgbClr val="0033CC"/>
                </a:solidFill>
              </a:rPr>
              <a:t>Three distinct approaches to solving decision problems</a:t>
            </a:r>
          </a:p>
        </p:txBody>
      </p:sp>
    </p:spTree>
    <p:extLst>
      <p:ext uri="{BB962C8B-B14F-4D97-AF65-F5344CB8AC3E}">
        <p14:creationId xmlns:p14="http://schemas.microsoft.com/office/powerpoint/2010/main" val="30847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2743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b="1" u="sng" dirty="0"/>
              <a:t>1</a:t>
            </a:r>
            <a:r>
              <a:rPr lang="en-IN" sz="2800" b="1" u="sng" baseline="30000" dirty="0"/>
              <a:t>st</a:t>
            </a:r>
            <a:r>
              <a:rPr lang="en-IN" sz="2800" b="1" u="sng" dirty="0"/>
              <a:t>  approach</a:t>
            </a:r>
          </a:p>
          <a:p>
            <a:r>
              <a:rPr lang="en-IN" sz="2800" dirty="0"/>
              <a:t>Determine the class-conditional densities </a:t>
            </a:r>
            <a:r>
              <a:rPr lang="en-IN" sz="2800" b="1" i="1" dirty="0" smtClean="0"/>
              <a:t>p(x | </a:t>
            </a:r>
            <a:r>
              <a:rPr lang="en-IN" sz="2800" b="1" i="1" dirty="0" err="1" smtClean="0"/>
              <a:t>C</a:t>
            </a:r>
            <a:r>
              <a:rPr lang="en-IN" sz="2800" b="1" i="1" baseline="-25000" dirty="0" err="1" smtClean="0"/>
              <a:t>k</a:t>
            </a:r>
            <a:r>
              <a:rPr lang="en-IN" sz="2800" b="1" i="1" dirty="0"/>
              <a:t>) </a:t>
            </a:r>
            <a:r>
              <a:rPr lang="en-IN" sz="2800" dirty="0"/>
              <a:t>for each class </a:t>
            </a:r>
            <a:r>
              <a:rPr lang="en-IN" sz="2800" b="1" i="1" dirty="0"/>
              <a:t>C</a:t>
            </a:r>
            <a:r>
              <a:rPr lang="en-IN" sz="2800" b="1" i="1" baseline="-25000" dirty="0"/>
              <a:t>k </a:t>
            </a:r>
            <a:r>
              <a:rPr lang="en-IN" sz="2800" dirty="0"/>
              <a:t>individually. </a:t>
            </a:r>
          </a:p>
          <a:p>
            <a:r>
              <a:rPr lang="en-IN" sz="2800" dirty="0"/>
              <a:t>Separately infer the prior class probabilities </a:t>
            </a:r>
            <a:r>
              <a:rPr lang="en-IN" sz="2800" b="1" i="1" dirty="0" smtClean="0"/>
              <a:t>p(</a:t>
            </a:r>
            <a:r>
              <a:rPr lang="en-IN" sz="2800" b="1" i="1" dirty="0" err="1" smtClean="0"/>
              <a:t>C</a:t>
            </a:r>
            <a:r>
              <a:rPr lang="en-IN" sz="2800" b="1" i="1" baseline="-25000" dirty="0" err="1" smtClean="0"/>
              <a:t>k</a:t>
            </a:r>
            <a:r>
              <a:rPr lang="en-IN" sz="2800" b="1" i="1" dirty="0"/>
              <a:t> </a:t>
            </a:r>
            <a:r>
              <a:rPr lang="en-IN" sz="2800" b="1" i="1" dirty="0" smtClean="0"/>
              <a:t>) </a:t>
            </a:r>
            <a:r>
              <a:rPr lang="en-IN" sz="2800" dirty="0"/>
              <a:t>.  Then use </a:t>
            </a:r>
            <a:r>
              <a:rPr lang="en-IN" sz="2800" dirty="0" err="1"/>
              <a:t>Bayes</a:t>
            </a:r>
            <a:r>
              <a:rPr lang="en-IN" sz="2800" dirty="0"/>
              <a:t>’ theorem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4267200"/>
            <a:ext cx="436567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9453" y="5410200"/>
            <a:ext cx="349134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167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11150"/>
            <a:ext cx="7145338" cy="5540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>
              <a:spcBef>
                <a:spcPts val="88"/>
              </a:spcBef>
            </a:pPr>
            <a:r>
              <a:rPr sz="3530" spc="-4" dirty="0" smtClean="0"/>
              <a:t>I</a:t>
            </a:r>
            <a:r>
              <a:rPr sz="3530" dirty="0" smtClean="0"/>
              <a:t>n</a:t>
            </a:r>
            <a:r>
              <a:rPr sz="3530" spc="-4" dirty="0" smtClean="0"/>
              <a:t>f</a:t>
            </a:r>
            <a:r>
              <a:rPr sz="3530" dirty="0" smtClean="0"/>
              <a:t>erence</a:t>
            </a:r>
            <a:r>
              <a:rPr lang="en-IN" sz="3530" dirty="0" smtClean="0"/>
              <a:t> </a:t>
            </a:r>
            <a:r>
              <a:rPr sz="3530" spc="-4" dirty="0" smtClean="0"/>
              <a:t>with </a:t>
            </a:r>
            <a:r>
              <a:rPr sz="3530" dirty="0" smtClean="0"/>
              <a:t>the</a:t>
            </a:r>
            <a:r>
              <a:rPr lang="en-IN" sz="3530" dirty="0" smtClean="0"/>
              <a:t> </a:t>
            </a:r>
            <a:r>
              <a:rPr sz="3530" dirty="0" smtClean="0"/>
              <a:t>Joint</a:t>
            </a:r>
            <a:r>
              <a:rPr lang="en-IN" sz="3530" dirty="0" smtClean="0"/>
              <a:t> Distribution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3496236" y="1413028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5127812" y="4909263"/>
            <a:ext cx="2068606" cy="0"/>
          </a:xfrm>
          <a:custGeom>
            <a:avLst/>
            <a:gdLst/>
            <a:ahLst/>
            <a:cxnLst/>
            <a:rect l="l" t="t" r="r" b="b"/>
            <a:pathLst>
              <a:path w="2344420">
                <a:moveTo>
                  <a:pt x="0" y="0"/>
                </a:moveTo>
                <a:lnTo>
                  <a:pt x="2343902" y="0"/>
                </a:lnTo>
              </a:path>
            </a:pathLst>
          </a:custGeom>
          <a:ln w="222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 txBox="1"/>
          <p:nvPr/>
        </p:nvSpPr>
        <p:spPr>
          <a:xfrm>
            <a:off x="4271302" y="5101506"/>
            <a:ext cx="113740" cy="23031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412" spc="9" dirty="0">
                <a:latin typeface="Times New Roman"/>
                <a:cs typeface="Times New Roman"/>
              </a:rPr>
              <a:t>2</a:t>
            </a:r>
            <a:endParaRPr sz="1412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4722" y="5408485"/>
            <a:ext cx="1294279" cy="23031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1412" spc="-4" dirty="0">
                <a:latin typeface="Times New Roman"/>
                <a:cs typeface="Times New Roman"/>
              </a:rPr>
              <a:t>rows </a:t>
            </a:r>
            <a:r>
              <a:rPr sz="1412" spc="-9" dirty="0">
                <a:latin typeface="Times New Roman"/>
                <a:cs typeface="Times New Roman"/>
              </a:rPr>
              <a:t>matching</a:t>
            </a:r>
            <a:r>
              <a:rPr sz="1412" spc="-106" dirty="0">
                <a:latin typeface="Times New Roman"/>
                <a:cs typeface="Times New Roman"/>
              </a:rPr>
              <a:t> </a:t>
            </a:r>
            <a:r>
              <a:rPr sz="1412" i="1" spc="18" dirty="0">
                <a:latin typeface="Times New Roman"/>
                <a:cs typeface="Times New Roman"/>
              </a:rPr>
              <a:t>E</a:t>
            </a:r>
            <a:r>
              <a:rPr sz="1522" spc="26" baseline="-19323" dirty="0">
                <a:latin typeface="Times New Roman"/>
                <a:cs typeface="Times New Roman"/>
              </a:rPr>
              <a:t>2</a:t>
            </a:r>
            <a:endParaRPr sz="1522" baseline="-19323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5412" y="4693253"/>
            <a:ext cx="2891118" cy="162562"/>
          </a:xfrm>
          <a:prstGeom prst="rect">
            <a:avLst/>
          </a:prstGeom>
        </p:spPr>
        <p:txBody>
          <a:bodyPr vert="horz" wrap="square" lIns="0" tIns="97490" rIns="0" bIns="0" rtlCol="0">
            <a:spAutoFit/>
          </a:bodyPr>
          <a:lstStyle/>
          <a:p>
            <a:pPr marL="279602">
              <a:lnSpc>
                <a:spcPts val="516"/>
              </a:lnSpc>
              <a:spcBef>
                <a:spcPts val="767"/>
              </a:spcBef>
            </a:pPr>
            <a:r>
              <a:rPr sz="1412" spc="-4" dirty="0">
                <a:latin typeface="Times New Roman"/>
                <a:cs typeface="Times New Roman"/>
              </a:rPr>
              <a:t>rows </a:t>
            </a:r>
            <a:r>
              <a:rPr sz="1412" spc="-9" dirty="0">
                <a:latin typeface="Times New Roman"/>
                <a:cs typeface="Times New Roman"/>
              </a:rPr>
              <a:t>matching </a:t>
            </a:r>
            <a:r>
              <a:rPr sz="1412" i="1" spc="9" dirty="0">
                <a:latin typeface="Times New Roman"/>
                <a:cs typeface="Times New Roman"/>
              </a:rPr>
              <a:t>E</a:t>
            </a:r>
            <a:r>
              <a:rPr lang="en-IN" sz="1059" i="1" spc="9" baseline="-25000" dirty="0">
                <a:latin typeface="Times New Roman"/>
                <a:cs typeface="Times New Roman"/>
              </a:rPr>
              <a:t>1</a:t>
            </a:r>
            <a:r>
              <a:rPr sz="1412" i="1" spc="9" dirty="0">
                <a:latin typeface="Times New Roman"/>
                <a:cs typeface="Times New Roman"/>
              </a:rPr>
              <a:t> </a:t>
            </a:r>
            <a:r>
              <a:rPr sz="1412" spc="-9" dirty="0">
                <a:latin typeface="Times New Roman"/>
                <a:cs typeface="Times New Roman"/>
              </a:rPr>
              <a:t>and</a:t>
            </a:r>
            <a:r>
              <a:rPr sz="1412" spc="-159" dirty="0">
                <a:latin typeface="Times New Roman"/>
                <a:cs typeface="Times New Roman"/>
              </a:rPr>
              <a:t> </a:t>
            </a:r>
            <a:r>
              <a:rPr sz="1412" i="1" spc="9" dirty="0">
                <a:latin typeface="Times New Roman"/>
                <a:cs typeface="Times New Roman"/>
              </a:rPr>
              <a:t>E</a:t>
            </a:r>
            <a:r>
              <a:rPr lang="en-IN" sz="1412" i="1" spc="9" baseline="-25000" dirty="0">
                <a:latin typeface="Times New Roman"/>
                <a:cs typeface="Times New Roman"/>
              </a:rPr>
              <a:t>2</a:t>
            </a:r>
            <a:endParaRPr sz="1412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65420" y="4797205"/>
            <a:ext cx="1309407" cy="576564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5493" spc="19" baseline="-8701" dirty="0">
                <a:latin typeface="Symbol"/>
                <a:cs typeface="Symbol"/>
              </a:rPr>
              <a:t></a:t>
            </a:r>
            <a:r>
              <a:rPr sz="5493" spc="-906" baseline="-8701" dirty="0">
                <a:latin typeface="Times New Roman"/>
                <a:cs typeface="Times New Roman"/>
              </a:rPr>
              <a:t> </a:t>
            </a:r>
            <a:r>
              <a:rPr sz="2427" i="1" spc="40" dirty="0">
                <a:latin typeface="Times New Roman"/>
                <a:cs typeface="Times New Roman"/>
              </a:rPr>
              <a:t>P</a:t>
            </a:r>
            <a:r>
              <a:rPr sz="2427" spc="40" dirty="0">
                <a:latin typeface="Times New Roman"/>
                <a:cs typeface="Times New Roman"/>
              </a:rPr>
              <a:t>(row)</a:t>
            </a:r>
            <a:endParaRPr sz="2427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2236" y="4102440"/>
            <a:ext cx="1309407" cy="576564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11206">
              <a:spcBef>
                <a:spcPts val="101"/>
              </a:spcBef>
            </a:pPr>
            <a:r>
              <a:rPr sz="5493" spc="19" baseline="-8701" dirty="0">
                <a:latin typeface="Symbol"/>
                <a:cs typeface="Symbol"/>
              </a:rPr>
              <a:t></a:t>
            </a:r>
            <a:r>
              <a:rPr sz="5493" spc="-906" baseline="-8701" dirty="0">
                <a:latin typeface="Times New Roman"/>
                <a:cs typeface="Times New Roman"/>
              </a:rPr>
              <a:t> </a:t>
            </a:r>
            <a:r>
              <a:rPr sz="2427" i="1" spc="40" dirty="0">
                <a:latin typeface="Times New Roman"/>
                <a:cs typeface="Times New Roman"/>
              </a:rPr>
              <a:t>P</a:t>
            </a:r>
            <a:r>
              <a:rPr sz="2427" spc="40" dirty="0">
                <a:latin typeface="Times New Roman"/>
                <a:cs typeface="Times New Roman"/>
              </a:rPr>
              <a:t>(row)</a:t>
            </a:r>
            <a:endParaRPr sz="2427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1686" y="4894307"/>
            <a:ext cx="760318" cy="38707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  <a:tabLst>
                <a:tab pos="644373" algn="l"/>
              </a:tabLst>
            </a:pPr>
            <a:r>
              <a:rPr sz="2427" i="1" spc="62" dirty="0">
                <a:latin typeface="Times New Roman"/>
                <a:cs typeface="Times New Roman"/>
              </a:rPr>
              <a:t>P</a:t>
            </a:r>
            <a:r>
              <a:rPr sz="2427" spc="132" dirty="0">
                <a:latin typeface="Times New Roman"/>
                <a:cs typeface="Times New Roman"/>
              </a:rPr>
              <a:t>(</a:t>
            </a:r>
            <a:r>
              <a:rPr sz="2427" i="1" spc="13" dirty="0">
                <a:latin typeface="Times New Roman"/>
                <a:cs typeface="Times New Roman"/>
              </a:rPr>
              <a:t>E</a:t>
            </a:r>
            <a:r>
              <a:rPr sz="2427" i="1" dirty="0">
                <a:latin typeface="Times New Roman"/>
                <a:cs typeface="Times New Roman"/>
              </a:rPr>
              <a:t>	</a:t>
            </a:r>
            <a:r>
              <a:rPr sz="2427" spc="4" dirty="0">
                <a:latin typeface="Times New Roman"/>
                <a:cs typeface="Times New Roman"/>
              </a:rPr>
              <a:t>)</a:t>
            </a:r>
            <a:endParaRPr sz="2427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0487" y="4513697"/>
            <a:ext cx="1341344" cy="38707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427" i="1" u="heavy" spc="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427" u="heavy" spc="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</a:t>
            </a:r>
            <a:r>
              <a:rPr sz="2427" i="1" u="heavy" spc="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18" spc="26" baseline="-24305" dirty="0">
                <a:latin typeface="Times New Roman"/>
                <a:cs typeface="Times New Roman"/>
              </a:rPr>
              <a:t>1 </a:t>
            </a:r>
            <a:r>
              <a:rPr sz="2427" u="heavy" spc="13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</a:t>
            </a:r>
            <a:r>
              <a:rPr sz="2427" u="heavy" spc="-446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27" i="1" u="heavy" spc="18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118" spc="26" baseline="-24305" dirty="0">
                <a:latin typeface="Times New Roman"/>
                <a:cs typeface="Times New Roman"/>
              </a:rPr>
              <a:t>2 </a:t>
            </a:r>
            <a:r>
              <a:rPr sz="2427" u="heavy" spc="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)</a:t>
            </a:r>
            <a:endParaRPr sz="2427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27724" y="4651140"/>
            <a:ext cx="1461247" cy="38707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427" i="1" spc="18" dirty="0">
                <a:latin typeface="Times New Roman"/>
                <a:cs typeface="Times New Roman"/>
              </a:rPr>
              <a:t>P</a:t>
            </a:r>
            <a:r>
              <a:rPr sz="2427" spc="18" dirty="0">
                <a:latin typeface="Times New Roman"/>
                <a:cs typeface="Times New Roman"/>
              </a:rPr>
              <a:t>(</a:t>
            </a:r>
            <a:r>
              <a:rPr sz="2427" i="1" spc="18" dirty="0">
                <a:latin typeface="Times New Roman"/>
                <a:cs typeface="Times New Roman"/>
              </a:rPr>
              <a:t>E</a:t>
            </a:r>
            <a:r>
              <a:rPr sz="2118" spc="26" baseline="-24305" dirty="0">
                <a:latin typeface="Times New Roman"/>
                <a:cs typeface="Times New Roman"/>
              </a:rPr>
              <a:t>1</a:t>
            </a:r>
            <a:r>
              <a:rPr sz="2118" spc="-86" baseline="-24305" dirty="0">
                <a:latin typeface="Times New Roman"/>
                <a:cs typeface="Times New Roman"/>
              </a:rPr>
              <a:t> </a:t>
            </a:r>
            <a:r>
              <a:rPr sz="2427" spc="4" dirty="0">
                <a:latin typeface="Times New Roman"/>
                <a:cs typeface="Times New Roman"/>
              </a:rPr>
              <a:t>|</a:t>
            </a:r>
            <a:r>
              <a:rPr sz="2427" spc="-97" dirty="0">
                <a:latin typeface="Times New Roman"/>
                <a:cs typeface="Times New Roman"/>
              </a:rPr>
              <a:t> </a:t>
            </a:r>
            <a:r>
              <a:rPr sz="2427" i="1" spc="13" dirty="0">
                <a:latin typeface="Times New Roman"/>
                <a:cs typeface="Times New Roman"/>
              </a:rPr>
              <a:t>E</a:t>
            </a:r>
            <a:r>
              <a:rPr sz="2118" spc="19" baseline="-24305" dirty="0">
                <a:latin typeface="Times New Roman"/>
                <a:cs typeface="Times New Roman"/>
              </a:rPr>
              <a:t>2</a:t>
            </a:r>
            <a:r>
              <a:rPr sz="2118" spc="-304" baseline="-24305" dirty="0">
                <a:latin typeface="Times New Roman"/>
                <a:cs typeface="Times New Roman"/>
              </a:rPr>
              <a:t> </a:t>
            </a:r>
            <a:r>
              <a:rPr sz="2427" spc="4" dirty="0">
                <a:latin typeface="Times New Roman"/>
                <a:cs typeface="Times New Roman"/>
              </a:rPr>
              <a:t>)</a:t>
            </a:r>
            <a:r>
              <a:rPr sz="2427" spc="-84" dirty="0">
                <a:latin typeface="Times New Roman"/>
                <a:cs typeface="Times New Roman"/>
              </a:rPr>
              <a:t> </a:t>
            </a:r>
            <a:r>
              <a:rPr sz="2427" spc="13" dirty="0">
                <a:latin typeface="Symbol"/>
                <a:cs typeface="Symbol"/>
              </a:rPr>
              <a:t></a:t>
            </a:r>
            <a:endParaRPr sz="2427" dirty="0">
              <a:latin typeface="Symbol"/>
              <a:cs typeface="Symbo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9816" y="3542145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79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8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4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4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3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3"/>
                </a:lnTo>
                <a:lnTo>
                  <a:pt x="3554459" y="222630"/>
                </a:lnTo>
                <a:lnTo>
                  <a:pt x="3528005" y="237235"/>
                </a:lnTo>
                <a:lnTo>
                  <a:pt x="3492712" y="247268"/>
                </a:lnTo>
                <a:lnTo>
                  <a:pt x="3448047" y="260349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5" y="293830"/>
                </a:lnTo>
                <a:lnTo>
                  <a:pt x="3221752" y="290899"/>
                </a:lnTo>
                <a:lnTo>
                  <a:pt x="3171628" y="288070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1"/>
                </a:lnTo>
                <a:lnTo>
                  <a:pt x="2975573" y="277823"/>
                </a:lnTo>
                <a:lnTo>
                  <a:pt x="2927030" y="275538"/>
                </a:lnTo>
                <a:lnTo>
                  <a:pt x="2878419" y="273367"/>
                </a:lnTo>
                <a:lnTo>
                  <a:pt x="2829612" y="271312"/>
                </a:lnTo>
                <a:lnTo>
                  <a:pt x="2780482" y="269376"/>
                </a:lnTo>
                <a:lnTo>
                  <a:pt x="2730900" y="267559"/>
                </a:lnTo>
                <a:lnTo>
                  <a:pt x="2680738" y="265865"/>
                </a:lnTo>
                <a:lnTo>
                  <a:pt x="2629869" y="264295"/>
                </a:lnTo>
                <a:lnTo>
                  <a:pt x="2578165" y="262851"/>
                </a:lnTo>
                <a:lnTo>
                  <a:pt x="2525497" y="261535"/>
                </a:lnTo>
                <a:lnTo>
                  <a:pt x="2471738" y="260349"/>
                </a:lnTo>
                <a:lnTo>
                  <a:pt x="2416633" y="255419"/>
                </a:lnTo>
                <a:lnTo>
                  <a:pt x="2364050" y="251246"/>
                </a:lnTo>
                <a:lnTo>
                  <a:pt x="2313219" y="247884"/>
                </a:lnTo>
                <a:lnTo>
                  <a:pt x="2263368" y="245384"/>
                </a:lnTo>
                <a:lnTo>
                  <a:pt x="2213726" y="243799"/>
                </a:lnTo>
                <a:lnTo>
                  <a:pt x="2163524" y="243180"/>
                </a:lnTo>
                <a:lnTo>
                  <a:pt x="2111989" y="243581"/>
                </a:lnTo>
                <a:lnTo>
                  <a:pt x="2058351" y="245053"/>
                </a:lnTo>
                <a:lnTo>
                  <a:pt x="2001838" y="247649"/>
                </a:lnTo>
                <a:lnTo>
                  <a:pt x="1949451" y="260250"/>
                </a:lnTo>
                <a:lnTo>
                  <a:pt x="1897063" y="272255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10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2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7" y="281056"/>
                </a:lnTo>
                <a:lnTo>
                  <a:pt x="1046839" y="281682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8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3" y="278218"/>
                </a:lnTo>
                <a:lnTo>
                  <a:pt x="593389" y="280317"/>
                </a:lnTo>
                <a:lnTo>
                  <a:pt x="544474" y="283959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3"/>
                </a:lnTo>
                <a:lnTo>
                  <a:pt x="296068" y="291107"/>
                </a:lnTo>
                <a:lnTo>
                  <a:pt x="246474" y="289218"/>
                </a:lnTo>
                <a:lnTo>
                  <a:pt x="196967" y="286977"/>
                </a:lnTo>
                <a:lnTo>
                  <a:pt x="147637" y="284162"/>
                </a:lnTo>
                <a:lnTo>
                  <a:pt x="109339" y="271858"/>
                </a:lnTo>
                <a:lnTo>
                  <a:pt x="96961" y="260944"/>
                </a:lnTo>
                <a:lnTo>
                  <a:pt x="74612" y="247649"/>
                </a:lnTo>
                <a:lnTo>
                  <a:pt x="52908" y="239240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1"/>
                </a:lnTo>
                <a:lnTo>
                  <a:pt x="49212" y="111124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3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3" y="7862"/>
                </a:lnTo>
                <a:lnTo>
                  <a:pt x="1313468" y="7249"/>
                </a:lnTo>
                <a:lnTo>
                  <a:pt x="1354893" y="6612"/>
                </a:lnTo>
                <a:lnTo>
                  <a:pt x="1399028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4" name="object 14"/>
          <p:cNvSpPr/>
          <p:nvPr/>
        </p:nvSpPr>
        <p:spPr>
          <a:xfrm>
            <a:off x="3496235" y="2924421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2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4"/>
                </a:lnTo>
                <a:lnTo>
                  <a:pt x="3554459" y="222631"/>
                </a:lnTo>
                <a:lnTo>
                  <a:pt x="3528005" y="237236"/>
                </a:lnTo>
                <a:lnTo>
                  <a:pt x="3492712" y="247269"/>
                </a:lnTo>
                <a:lnTo>
                  <a:pt x="3448047" y="260350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1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2"/>
                </a:lnTo>
                <a:lnTo>
                  <a:pt x="2975574" y="277824"/>
                </a:lnTo>
                <a:lnTo>
                  <a:pt x="2927030" y="275539"/>
                </a:lnTo>
                <a:lnTo>
                  <a:pt x="2878419" y="273368"/>
                </a:lnTo>
                <a:lnTo>
                  <a:pt x="2829612" y="271313"/>
                </a:lnTo>
                <a:lnTo>
                  <a:pt x="2780482" y="269376"/>
                </a:lnTo>
                <a:lnTo>
                  <a:pt x="2730900" y="267560"/>
                </a:lnTo>
                <a:lnTo>
                  <a:pt x="2680739" y="265866"/>
                </a:lnTo>
                <a:lnTo>
                  <a:pt x="2629869" y="264296"/>
                </a:lnTo>
                <a:lnTo>
                  <a:pt x="2578165" y="262852"/>
                </a:lnTo>
                <a:lnTo>
                  <a:pt x="2525497" y="261536"/>
                </a:lnTo>
                <a:lnTo>
                  <a:pt x="2471738" y="260350"/>
                </a:lnTo>
                <a:lnTo>
                  <a:pt x="2416633" y="255420"/>
                </a:lnTo>
                <a:lnTo>
                  <a:pt x="2364050" y="251247"/>
                </a:lnTo>
                <a:lnTo>
                  <a:pt x="2313219" y="247885"/>
                </a:lnTo>
                <a:lnTo>
                  <a:pt x="2263368" y="245385"/>
                </a:lnTo>
                <a:lnTo>
                  <a:pt x="2213727" y="243800"/>
                </a:lnTo>
                <a:lnTo>
                  <a:pt x="2163524" y="243181"/>
                </a:lnTo>
                <a:lnTo>
                  <a:pt x="2111989" y="243582"/>
                </a:lnTo>
                <a:lnTo>
                  <a:pt x="2058351" y="245054"/>
                </a:lnTo>
                <a:lnTo>
                  <a:pt x="2001838" y="247650"/>
                </a:lnTo>
                <a:lnTo>
                  <a:pt x="1949451" y="260250"/>
                </a:lnTo>
                <a:lnTo>
                  <a:pt x="1897063" y="272256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09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1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8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4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7"/>
                </a:lnTo>
                <a:lnTo>
                  <a:pt x="147636" y="284162"/>
                </a:lnTo>
                <a:lnTo>
                  <a:pt x="109339" y="271859"/>
                </a:lnTo>
                <a:lnTo>
                  <a:pt x="96961" y="260945"/>
                </a:lnTo>
                <a:lnTo>
                  <a:pt x="74612" y="247650"/>
                </a:lnTo>
                <a:lnTo>
                  <a:pt x="52908" y="239241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2"/>
                </a:lnTo>
                <a:lnTo>
                  <a:pt x="49212" y="111125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5" name="object 15"/>
          <p:cNvSpPr/>
          <p:nvPr/>
        </p:nvSpPr>
        <p:spPr>
          <a:xfrm>
            <a:off x="3496235" y="1714185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100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3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8"/>
                </a:lnTo>
                <a:lnTo>
                  <a:pt x="3456823" y="43108"/>
                </a:lnTo>
                <a:lnTo>
                  <a:pt x="3523125" y="62592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4"/>
                </a:lnTo>
                <a:lnTo>
                  <a:pt x="3554459" y="222631"/>
                </a:lnTo>
                <a:lnTo>
                  <a:pt x="3528005" y="237236"/>
                </a:lnTo>
                <a:lnTo>
                  <a:pt x="3492712" y="247269"/>
                </a:lnTo>
                <a:lnTo>
                  <a:pt x="3448047" y="260350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1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2"/>
                </a:lnTo>
                <a:lnTo>
                  <a:pt x="2975574" y="277824"/>
                </a:lnTo>
                <a:lnTo>
                  <a:pt x="2927030" y="275539"/>
                </a:lnTo>
                <a:lnTo>
                  <a:pt x="2878419" y="273368"/>
                </a:lnTo>
                <a:lnTo>
                  <a:pt x="2829612" y="271313"/>
                </a:lnTo>
                <a:lnTo>
                  <a:pt x="2780482" y="269376"/>
                </a:lnTo>
                <a:lnTo>
                  <a:pt x="2730900" y="267560"/>
                </a:lnTo>
                <a:lnTo>
                  <a:pt x="2680739" y="265866"/>
                </a:lnTo>
                <a:lnTo>
                  <a:pt x="2629869" y="264296"/>
                </a:lnTo>
                <a:lnTo>
                  <a:pt x="2578165" y="262852"/>
                </a:lnTo>
                <a:lnTo>
                  <a:pt x="2525497" y="261536"/>
                </a:lnTo>
                <a:lnTo>
                  <a:pt x="2471738" y="260350"/>
                </a:lnTo>
                <a:lnTo>
                  <a:pt x="2416633" y="255419"/>
                </a:lnTo>
                <a:lnTo>
                  <a:pt x="2364050" y="251247"/>
                </a:lnTo>
                <a:lnTo>
                  <a:pt x="2313219" y="247885"/>
                </a:lnTo>
                <a:lnTo>
                  <a:pt x="2263368" y="245385"/>
                </a:lnTo>
                <a:lnTo>
                  <a:pt x="2213727" y="243800"/>
                </a:lnTo>
                <a:lnTo>
                  <a:pt x="2163524" y="243181"/>
                </a:lnTo>
                <a:lnTo>
                  <a:pt x="2111989" y="243582"/>
                </a:lnTo>
                <a:lnTo>
                  <a:pt x="2058351" y="245054"/>
                </a:lnTo>
                <a:lnTo>
                  <a:pt x="2001838" y="247650"/>
                </a:lnTo>
                <a:lnTo>
                  <a:pt x="1949451" y="260250"/>
                </a:lnTo>
                <a:lnTo>
                  <a:pt x="1897063" y="272256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09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79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1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8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4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6"/>
                </a:lnTo>
                <a:lnTo>
                  <a:pt x="147636" y="284162"/>
                </a:lnTo>
                <a:lnTo>
                  <a:pt x="109339" y="271859"/>
                </a:lnTo>
                <a:lnTo>
                  <a:pt x="96961" y="260945"/>
                </a:lnTo>
                <a:lnTo>
                  <a:pt x="74612" y="247650"/>
                </a:lnTo>
                <a:lnTo>
                  <a:pt x="52908" y="239241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2"/>
                </a:lnTo>
                <a:lnTo>
                  <a:pt x="49212" y="111125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3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6" name="object 16"/>
          <p:cNvSpPr/>
          <p:nvPr/>
        </p:nvSpPr>
        <p:spPr>
          <a:xfrm>
            <a:off x="3496235" y="2319303"/>
            <a:ext cx="3161739" cy="262218"/>
          </a:xfrm>
          <a:custGeom>
            <a:avLst/>
            <a:gdLst/>
            <a:ahLst/>
            <a:cxnLst/>
            <a:rect l="l" t="t" r="r" b="b"/>
            <a:pathLst>
              <a:path w="3583304" h="297180">
                <a:moveTo>
                  <a:pt x="1865308" y="0"/>
                </a:moveTo>
                <a:lnTo>
                  <a:pt x="1915175" y="3785"/>
                </a:lnTo>
                <a:lnTo>
                  <a:pt x="1964800" y="7962"/>
                </a:lnTo>
                <a:lnTo>
                  <a:pt x="2014240" y="12473"/>
                </a:lnTo>
                <a:lnTo>
                  <a:pt x="2063549" y="17264"/>
                </a:lnTo>
                <a:lnTo>
                  <a:pt x="2112784" y="22277"/>
                </a:lnTo>
                <a:lnTo>
                  <a:pt x="2162000" y="27458"/>
                </a:lnTo>
                <a:lnTo>
                  <a:pt x="2211253" y="32751"/>
                </a:lnTo>
                <a:lnTo>
                  <a:pt x="2260598" y="38099"/>
                </a:lnTo>
                <a:lnTo>
                  <a:pt x="2278128" y="37614"/>
                </a:lnTo>
                <a:lnTo>
                  <a:pt x="2302855" y="36581"/>
                </a:lnTo>
                <a:lnTo>
                  <a:pt x="2334199" y="35089"/>
                </a:lnTo>
                <a:lnTo>
                  <a:pt x="2371580" y="33225"/>
                </a:lnTo>
                <a:lnTo>
                  <a:pt x="2414417" y="31076"/>
                </a:lnTo>
                <a:lnTo>
                  <a:pt x="2462130" y="28728"/>
                </a:lnTo>
                <a:lnTo>
                  <a:pt x="2514138" y="26271"/>
                </a:lnTo>
                <a:lnTo>
                  <a:pt x="2569861" y="23790"/>
                </a:lnTo>
                <a:lnTo>
                  <a:pt x="2628719" y="21372"/>
                </a:lnTo>
                <a:lnTo>
                  <a:pt x="2690130" y="19107"/>
                </a:lnTo>
                <a:lnTo>
                  <a:pt x="2753516" y="17079"/>
                </a:lnTo>
                <a:lnTo>
                  <a:pt x="2818295" y="15377"/>
                </a:lnTo>
                <a:lnTo>
                  <a:pt x="2883886" y="14089"/>
                </a:lnTo>
                <a:lnTo>
                  <a:pt x="2949710" y="13300"/>
                </a:lnTo>
                <a:lnTo>
                  <a:pt x="3015187" y="13099"/>
                </a:lnTo>
                <a:lnTo>
                  <a:pt x="3079735" y="13572"/>
                </a:lnTo>
                <a:lnTo>
                  <a:pt x="3142774" y="14808"/>
                </a:lnTo>
                <a:lnTo>
                  <a:pt x="3203724" y="16893"/>
                </a:lnTo>
                <a:lnTo>
                  <a:pt x="3262005" y="19914"/>
                </a:lnTo>
                <a:lnTo>
                  <a:pt x="3317035" y="23959"/>
                </a:lnTo>
                <a:lnTo>
                  <a:pt x="3368235" y="29114"/>
                </a:lnTo>
                <a:lnTo>
                  <a:pt x="3415025" y="35469"/>
                </a:lnTo>
                <a:lnTo>
                  <a:pt x="3456823" y="43108"/>
                </a:lnTo>
                <a:lnTo>
                  <a:pt x="3523125" y="62593"/>
                </a:lnTo>
                <a:lnTo>
                  <a:pt x="3552892" y="83889"/>
                </a:lnTo>
                <a:lnTo>
                  <a:pt x="3559763" y="92868"/>
                </a:lnTo>
                <a:lnTo>
                  <a:pt x="3580404" y="129579"/>
                </a:lnTo>
                <a:lnTo>
                  <a:pt x="3582987" y="149225"/>
                </a:lnTo>
                <a:lnTo>
                  <a:pt x="3572608" y="195833"/>
                </a:lnTo>
                <a:lnTo>
                  <a:pt x="3554459" y="222630"/>
                </a:lnTo>
                <a:lnTo>
                  <a:pt x="3528005" y="237235"/>
                </a:lnTo>
                <a:lnTo>
                  <a:pt x="3492712" y="247268"/>
                </a:lnTo>
                <a:lnTo>
                  <a:pt x="3448047" y="260349"/>
                </a:lnTo>
                <a:lnTo>
                  <a:pt x="3417089" y="270519"/>
                </a:lnTo>
                <a:lnTo>
                  <a:pt x="3386133" y="279796"/>
                </a:lnTo>
                <a:lnTo>
                  <a:pt x="3355180" y="288478"/>
                </a:lnTo>
                <a:lnTo>
                  <a:pt x="3324227" y="296862"/>
                </a:lnTo>
                <a:lnTo>
                  <a:pt x="3272576" y="293830"/>
                </a:lnTo>
                <a:lnTo>
                  <a:pt x="3221752" y="290899"/>
                </a:lnTo>
                <a:lnTo>
                  <a:pt x="3171628" y="288070"/>
                </a:lnTo>
                <a:lnTo>
                  <a:pt x="3122076" y="285347"/>
                </a:lnTo>
                <a:lnTo>
                  <a:pt x="3072969" y="282730"/>
                </a:lnTo>
                <a:lnTo>
                  <a:pt x="3024177" y="280221"/>
                </a:lnTo>
                <a:lnTo>
                  <a:pt x="2975574" y="277823"/>
                </a:lnTo>
                <a:lnTo>
                  <a:pt x="2927030" y="275538"/>
                </a:lnTo>
                <a:lnTo>
                  <a:pt x="2878419" y="273367"/>
                </a:lnTo>
                <a:lnTo>
                  <a:pt x="2829612" y="271312"/>
                </a:lnTo>
                <a:lnTo>
                  <a:pt x="2780482" y="269376"/>
                </a:lnTo>
                <a:lnTo>
                  <a:pt x="2730900" y="267559"/>
                </a:lnTo>
                <a:lnTo>
                  <a:pt x="2680739" y="265865"/>
                </a:lnTo>
                <a:lnTo>
                  <a:pt x="2629869" y="264295"/>
                </a:lnTo>
                <a:lnTo>
                  <a:pt x="2578165" y="262851"/>
                </a:lnTo>
                <a:lnTo>
                  <a:pt x="2525497" y="261535"/>
                </a:lnTo>
                <a:lnTo>
                  <a:pt x="2471738" y="260349"/>
                </a:lnTo>
                <a:lnTo>
                  <a:pt x="2416633" y="255419"/>
                </a:lnTo>
                <a:lnTo>
                  <a:pt x="2364050" y="251246"/>
                </a:lnTo>
                <a:lnTo>
                  <a:pt x="2313219" y="247884"/>
                </a:lnTo>
                <a:lnTo>
                  <a:pt x="2263368" y="245384"/>
                </a:lnTo>
                <a:lnTo>
                  <a:pt x="2213727" y="243799"/>
                </a:lnTo>
                <a:lnTo>
                  <a:pt x="2163524" y="243180"/>
                </a:lnTo>
                <a:lnTo>
                  <a:pt x="2111989" y="243581"/>
                </a:lnTo>
                <a:lnTo>
                  <a:pt x="2058351" y="245053"/>
                </a:lnTo>
                <a:lnTo>
                  <a:pt x="2001838" y="247649"/>
                </a:lnTo>
                <a:lnTo>
                  <a:pt x="1949451" y="260250"/>
                </a:lnTo>
                <a:lnTo>
                  <a:pt x="1897063" y="272255"/>
                </a:lnTo>
                <a:lnTo>
                  <a:pt x="1844676" y="284261"/>
                </a:lnTo>
                <a:lnTo>
                  <a:pt x="1792288" y="296862"/>
                </a:lnTo>
                <a:lnTo>
                  <a:pt x="1737705" y="295153"/>
                </a:lnTo>
                <a:lnTo>
                  <a:pt x="1684753" y="293410"/>
                </a:lnTo>
                <a:lnTo>
                  <a:pt x="1633216" y="291662"/>
                </a:lnTo>
                <a:lnTo>
                  <a:pt x="1582880" y="289942"/>
                </a:lnTo>
                <a:lnTo>
                  <a:pt x="1533528" y="288280"/>
                </a:lnTo>
                <a:lnTo>
                  <a:pt x="1484946" y="286707"/>
                </a:lnTo>
                <a:lnTo>
                  <a:pt x="1436919" y="285254"/>
                </a:lnTo>
                <a:lnTo>
                  <a:pt x="1389231" y="283952"/>
                </a:lnTo>
                <a:lnTo>
                  <a:pt x="1341667" y="282833"/>
                </a:lnTo>
                <a:lnTo>
                  <a:pt x="1294013" y="281927"/>
                </a:lnTo>
                <a:lnTo>
                  <a:pt x="1246051" y="281265"/>
                </a:lnTo>
                <a:lnTo>
                  <a:pt x="1197569" y="280879"/>
                </a:lnTo>
                <a:lnTo>
                  <a:pt x="1148349" y="280799"/>
                </a:lnTo>
                <a:lnTo>
                  <a:pt x="1098178" y="281056"/>
                </a:lnTo>
                <a:lnTo>
                  <a:pt x="1046839" y="281682"/>
                </a:lnTo>
                <a:lnTo>
                  <a:pt x="994118" y="282706"/>
                </a:lnTo>
                <a:lnTo>
                  <a:pt x="939799" y="284162"/>
                </a:lnTo>
                <a:lnTo>
                  <a:pt x="888083" y="282203"/>
                </a:lnTo>
                <a:lnTo>
                  <a:pt x="837539" y="280301"/>
                </a:lnTo>
                <a:lnTo>
                  <a:pt x="787909" y="278704"/>
                </a:lnTo>
                <a:lnTo>
                  <a:pt x="738936" y="277659"/>
                </a:lnTo>
                <a:lnTo>
                  <a:pt x="690363" y="277415"/>
                </a:lnTo>
                <a:lnTo>
                  <a:pt x="641934" y="278218"/>
                </a:lnTo>
                <a:lnTo>
                  <a:pt x="593389" y="280317"/>
                </a:lnTo>
                <a:lnTo>
                  <a:pt x="544474" y="283959"/>
                </a:lnTo>
                <a:lnTo>
                  <a:pt x="494929" y="289391"/>
                </a:lnTo>
                <a:lnTo>
                  <a:pt x="444499" y="296862"/>
                </a:lnTo>
                <a:lnTo>
                  <a:pt x="395169" y="294708"/>
                </a:lnTo>
                <a:lnTo>
                  <a:pt x="345663" y="292863"/>
                </a:lnTo>
                <a:lnTo>
                  <a:pt x="296068" y="291107"/>
                </a:lnTo>
                <a:lnTo>
                  <a:pt x="246473" y="289218"/>
                </a:lnTo>
                <a:lnTo>
                  <a:pt x="196967" y="286977"/>
                </a:lnTo>
                <a:lnTo>
                  <a:pt x="147636" y="284162"/>
                </a:lnTo>
                <a:lnTo>
                  <a:pt x="109339" y="271858"/>
                </a:lnTo>
                <a:lnTo>
                  <a:pt x="96961" y="260944"/>
                </a:lnTo>
                <a:lnTo>
                  <a:pt x="74612" y="247649"/>
                </a:lnTo>
                <a:lnTo>
                  <a:pt x="52908" y="239240"/>
                </a:lnTo>
                <a:lnTo>
                  <a:pt x="28376" y="231576"/>
                </a:lnTo>
                <a:lnTo>
                  <a:pt x="8309" y="225995"/>
                </a:lnTo>
                <a:lnTo>
                  <a:pt x="0" y="223837"/>
                </a:lnTo>
                <a:lnTo>
                  <a:pt x="6424" y="214535"/>
                </a:lnTo>
                <a:lnTo>
                  <a:pt x="30683" y="166042"/>
                </a:lnTo>
                <a:lnTo>
                  <a:pt x="33139" y="144859"/>
                </a:lnTo>
                <a:lnTo>
                  <a:pt x="37678" y="125461"/>
                </a:lnTo>
                <a:lnTo>
                  <a:pt x="49212" y="111124"/>
                </a:lnTo>
                <a:lnTo>
                  <a:pt x="88138" y="85547"/>
                </a:lnTo>
                <a:lnTo>
                  <a:pt x="125920" y="59664"/>
                </a:lnTo>
                <a:lnTo>
                  <a:pt x="164084" y="35458"/>
                </a:lnTo>
                <a:lnTo>
                  <a:pt x="204152" y="14909"/>
                </a:lnTo>
                <a:lnTo>
                  <a:pt x="247649" y="0"/>
                </a:lnTo>
                <a:lnTo>
                  <a:pt x="295762" y="1225"/>
                </a:lnTo>
                <a:lnTo>
                  <a:pt x="340984" y="2388"/>
                </a:lnTo>
                <a:lnTo>
                  <a:pt x="383445" y="3488"/>
                </a:lnTo>
                <a:lnTo>
                  <a:pt x="423276" y="4526"/>
                </a:lnTo>
                <a:lnTo>
                  <a:pt x="495567" y="6422"/>
                </a:lnTo>
                <a:lnTo>
                  <a:pt x="528288" y="7282"/>
                </a:lnTo>
                <a:lnTo>
                  <a:pt x="558899" y="8084"/>
                </a:lnTo>
                <a:lnTo>
                  <a:pt x="614314" y="9518"/>
                </a:lnTo>
                <a:lnTo>
                  <a:pt x="662855" y="10733"/>
                </a:lnTo>
                <a:lnTo>
                  <a:pt x="705563" y="11737"/>
                </a:lnTo>
                <a:lnTo>
                  <a:pt x="760968" y="12862"/>
                </a:lnTo>
                <a:lnTo>
                  <a:pt x="809112" y="13554"/>
                </a:lnTo>
                <a:lnTo>
                  <a:pt x="853512" y="13839"/>
                </a:lnTo>
                <a:lnTo>
                  <a:pt x="868087" y="13848"/>
                </a:lnTo>
                <a:lnTo>
                  <a:pt x="882768" y="13816"/>
                </a:lnTo>
                <a:lnTo>
                  <a:pt x="928742" y="13480"/>
                </a:lnTo>
                <a:lnTo>
                  <a:pt x="980351" y="12806"/>
                </a:lnTo>
                <a:lnTo>
                  <a:pt x="1019623" y="12182"/>
                </a:lnTo>
                <a:lnTo>
                  <a:pt x="1064005" y="11426"/>
                </a:lnTo>
                <a:lnTo>
                  <a:pt x="1114539" y="10548"/>
                </a:lnTo>
                <a:lnTo>
                  <a:pt x="1142438" y="10065"/>
                </a:lnTo>
                <a:lnTo>
                  <a:pt x="1204152" y="9015"/>
                </a:lnTo>
                <a:lnTo>
                  <a:pt x="1274624" y="7862"/>
                </a:lnTo>
                <a:lnTo>
                  <a:pt x="1313469" y="7249"/>
                </a:lnTo>
                <a:lnTo>
                  <a:pt x="1354893" y="6612"/>
                </a:lnTo>
                <a:lnTo>
                  <a:pt x="1399029" y="5953"/>
                </a:lnTo>
                <a:lnTo>
                  <a:pt x="1446004" y="5273"/>
                </a:lnTo>
                <a:lnTo>
                  <a:pt x="1495950" y="4573"/>
                </a:lnTo>
                <a:lnTo>
                  <a:pt x="1548998" y="3854"/>
                </a:lnTo>
                <a:lnTo>
                  <a:pt x="1605276" y="3116"/>
                </a:lnTo>
                <a:lnTo>
                  <a:pt x="1664916" y="2360"/>
                </a:lnTo>
                <a:lnTo>
                  <a:pt x="1728048" y="1589"/>
                </a:lnTo>
                <a:lnTo>
                  <a:pt x="1794802" y="801"/>
                </a:lnTo>
                <a:lnTo>
                  <a:pt x="1865308" y="0"/>
                </a:lnTo>
                <a:close/>
              </a:path>
            </a:pathLst>
          </a:custGeom>
          <a:ln w="38099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7" name="object 17"/>
          <p:cNvSpPr/>
          <p:nvPr/>
        </p:nvSpPr>
        <p:spPr>
          <a:xfrm>
            <a:off x="874059" y="5653426"/>
            <a:ext cx="5069541" cy="352985"/>
          </a:xfrm>
          <a:custGeom>
            <a:avLst/>
            <a:gdLst/>
            <a:ahLst/>
            <a:cxnLst/>
            <a:rect l="l" t="t" r="r" b="b"/>
            <a:pathLst>
              <a:path w="5067300" h="400050">
                <a:moveTo>
                  <a:pt x="0" y="0"/>
                </a:moveTo>
                <a:lnTo>
                  <a:pt x="5067296" y="0"/>
                </a:lnTo>
                <a:lnTo>
                  <a:pt x="5067296" y="400049"/>
                </a:lnTo>
                <a:lnTo>
                  <a:pt x="0" y="400049"/>
                </a:lnTo>
                <a:lnTo>
                  <a:pt x="0" y="0"/>
                </a:lnTo>
                <a:close/>
              </a:path>
            </a:pathLst>
          </a:custGeom>
          <a:ln w="4156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8" name="object 18"/>
          <p:cNvSpPr txBox="1"/>
          <p:nvPr/>
        </p:nvSpPr>
        <p:spPr>
          <a:xfrm>
            <a:off x="943534" y="5682562"/>
            <a:ext cx="4907056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P(</a:t>
            </a:r>
            <a:r>
              <a:rPr sz="2118" dirty="0">
                <a:solidFill>
                  <a:srgbClr val="048C0A"/>
                </a:solidFill>
                <a:latin typeface="Arial"/>
                <a:cs typeface="Arial"/>
              </a:rPr>
              <a:t>Male </a:t>
            </a:r>
            <a:r>
              <a:rPr sz="2118" dirty="0">
                <a:latin typeface="Arial"/>
                <a:cs typeface="Arial"/>
              </a:rPr>
              <a:t>| </a:t>
            </a:r>
            <a:r>
              <a:rPr sz="2118" spc="-4" dirty="0">
                <a:solidFill>
                  <a:srgbClr val="3333CC"/>
                </a:solidFill>
                <a:latin typeface="Arial"/>
                <a:cs typeface="Arial"/>
              </a:rPr>
              <a:t>Poor</a:t>
            </a:r>
            <a:r>
              <a:rPr sz="2118" spc="-4" dirty="0">
                <a:latin typeface="Arial"/>
                <a:cs typeface="Arial"/>
              </a:rPr>
              <a:t>) </a:t>
            </a:r>
            <a:r>
              <a:rPr sz="2118" dirty="0">
                <a:latin typeface="Arial"/>
                <a:cs typeface="Arial"/>
              </a:rPr>
              <a:t>= </a:t>
            </a:r>
            <a:r>
              <a:rPr sz="2118" spc="-4" dirty="0">
                <a:latin typeface="Arial"/>
                <a:cs typeface="Arial"/>
              </a:rPr>
              <a:t>0.4654 </a:t>
            </a:r>
            <a:r>
              <a:rPr sz="2118" dirty="0">
                <a:latin typeface="Arial"/>
                <a:cs typeface="Arial"/>
              </a:rPr>
              <a:t>/ </a:t>
            </a:r>
            <a:r>
              <a:rPr sz="2118" spc="-4" dirty="0">
                <a:latin typeface="Arial"/>
                <a:cs typeface="Arial"/>
              </a:rPr>
              <a:t>0.7604 </a:t>
            </a:r>
            <a:r>
              <a:rPr sz="2118" dirty="0">
                <a:latin typeface="Arial"/>
                <a:cs typeface="Arial"/>
              </a:rPr>
              <a:t>=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0.612</a:t>
            </a:r>
            <a:endParaRPr sz="2118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96236" y="2869152"/>
            <a:ext cx="3226173" cy="359709"/>
          </a:xfrm>
          <a:custGeom>
            <a:avLst/>
            <a:gdLst/>
            <a:ahLst/>
            <a:cxnLst/>
            <a:rect l="l" t="t" r="r" b="b"/>
            <a:pathLst>
              <a:path w="3656329" h="407669">
                <a:moveTo>
                  <a:pt x="1903308" y="0"/>
                </a:moveTo>
                <a:lnTo>
                  <a:pt x="1954192" y="5191"/>
                </a:lnTo>
                <a:lnTo>
                  <a:pt x="2004829" y="10919"/>
                </a:lnTo>
                <a:lnTo>
                  <a:pt x="2055276" y="17106"/>
                </a:lnTo>
                <a:lnTo>
                  <a:pt x="2105589" y="23676"/>
                </a:lnTo>
                <a:lnTo>
                  <a:pt x="2155826" y="30552"/>
                </a:lnTo>
                <a:lnTo>
                  <a:pt x="2206044" y="37657"/>
                </a:lnTo>
                <a:lnTo>
                  <a:pt x="2256299" y="44916"/>
                </a:lnTo>
                <a:lnTo>
                  <a:pt x="2306648" y="52251"/>
                </a:lnTo>
                <a:lnTo>
                  <a:pt x="2323738" y="51624"/>
                </a:lnTo>
                <a:lnTo>
                  <a:pt x="2347659" y="50297"/>
                </a:lnTo>
                <a:lnTo>
                  <a:pt x="2377881" y="48378"/>
                </a:lnTo>
                <a:lnTo>
                  <a:pt x="2413877" y="45972"/>
                </a:lnTo>
                <a:lnTo>
                  <a:pt x="2455116" y="43188"/>
                </a:lnTo>
                <a:lnTo>
                  <a:pt x="2501070" y="40132"/>
                </a:lnTo>
                <a:lnTo>
                  <a:pt x="2551210" y="36910"/>
                </a:lnTo>
                <a:lnTo>
                  <a:pt x="2605008" y="33630"/>
                </a:lnTo>
                <a:lnTo>
                  <a:pt x="2661934" y="30399"/>
                </a:lnTo>
                <a:lnTo>
                  <a:pt x="2721460" y="27323"/>
                </a:lnTo>
                <a:lnTo>
                  <a:pt x="2783057" y="24509"/>
                </a:lnTo>
                <a:lnTo>
                  <a:pt x="2846196" y="22064"/>
                </a:lnTo>
                <a:lnTo>
                  <a:pt x="2910348" y="20094"/>
                </a:lnTo>
                <a:lnTo>
                  <a:pt x="2974984" y="18708"/>
                </a:lnTo>
                <a:lnTo>
                  <a:pt x="3039576" y="18011"/>
                </a:lnTo>
                <a:lnTo>
                  <a:pt x="3103595" y="18110"/>
                </a:lnTo>
                <a:lnTo>
                  <a:pt x="3166512" y="19113"/>
                </a:lnTo>
                <a:lnTo>
                  <a:pt x="3227798" y="21126"/>
                </a:lnTo>
                <a:lnTo>
                  <a:pt x="3286923" y="24255"/>
                </a:lnTo>
                <a:lnTo>
                  <a:pt x="3343361" y="28609"/>
                </a:lnTo>
                <a:lnTo>
                  <a:pt x="3396580" y="34293"/>
                </a:lnTo>
                <a:lnTo>
                  <a:pt x="3446054" y="41415"/>
                </a:lnTo>
                <a:lnTo>
                  <a:pt x="3491252" y="50081"/>
                </a:lnTo>
                <a:lnTo>
                  <a:pt x="3531646" y="60398"/>
                </a:lnTo>
                <a:lnTo>
                  <a:pt x="3595908" y="86413"/>
                </a:lnTo>
                <a:lnTo>
                  <a:pt x="3625273" y="115048"/>
                </a:lnTo>
                <a:lnTo>
                  <a:pt x="3632284" y="127362"/>
                </a:lnTo>
                <a:lnTo>
                  <a:pt x="3649370" y="164543"/>
                </a:lnTo>
                <a:lnTo>
                  <a:pt x="3655977" y="204651"/>
                </a:lnTo>
                <a:lnTo>
                  <a:pt x="3645389" y="268572"/>
                </a:lnTo>
                <a:lnTo>
                  <a:pt x="3626869" y="305322"/>
                </a:lnTo>
                <a:lnTo>
                  <a:pt x="3599875" y="325351"/>
                </a:lnTo>
                <a:lnTo>
                  <a:pt x="3563862" y="339111"/>
                </a:lnTo>
                <a:lnTo>
                  <a:pt x="3518287" y="357051"/>
                </a:lnTo>
                <a:lnTo>
                  <a:pt x="3486703" y="370998"/>
                </a:lnTo>
                <a:lnTo>
                  <a:pt x="3455117" y="383720"/>
                </a:lnTo>
                <a:lnTo>
                  <a:pt x="3423531" y="395627"/>
                </a:lnTo>
                <a:lnTo>
                  <a:pt x="3391947" y="407125"/>
                </a:lnTo>
                <a:lnTo>
                  <a:pt x="3339244" y="402967"/>
                </a:lnTo>
                <a:lnTo>
                  <a:pt x="3287386" y="398947"/>
                </a:lnTo>
                <a:lnTo>
                  <a:pt x="3236241" y="395068"/>
                </a:lnTo>
                <a:lnTo>
                  <a:pt x="3185681" y="391333"/>
                </a:lnTo>
                <a:lnTo>
                  <a:pt x="3135573" y="387744"/>
                </a:lnTo>
                <a:lnTo>
                  <a:pt x="3085787" y="384304"/>
                </a:lnTo>
                <a:lnTo>
                  <a:pt x="3036194" y="381016"/>
                </a:lnTo>
                <a:lnTo>
                  <a:pt x="2986661" y="377881"/>
                </a:lnTo>
                <a:lnTo>
                  <a:pt x="2937060" y="374904"/>
                </a:lnTo>
                <a:lnTo>
                  <a:pt x="2887258" y="372086"/>
                </a:lnTo>
                <a:lnTo>
                  <a:pt x="2837127" y="369430"/>
                </a:lnTo>
                <a:lnTo>
                  <a:pt x="2786534" y="366939"/>
                </a:lnTo>
                <a:lnTo>
                  <a:pt x="2735350" y="364616"/>
                </a:lnTo>
                <a:lnTo>
                  <a:pt x="2683444" y="362463"/>
                </a:lnTo>
                <a:lnTo>
                  <a:pt x="2630685" y="360482"/>
                </a:lnTo>
                <a:lnTo>
                  <a:pt x="2576943" y="358677"/>
                </a:lnTo>
                <a:lnTo>
                  <a:pt x="2522088" y="357051"/>
                </a:lnTo>
                <a:lnTo>
                  <a:pt x="2465863" y="350289"/>
                </a:lnTo>
                <a:lnTo>
                  <a:pt x="2412211" y="344567"/>
                </a:lnTo>
                <a:lnTo>
                  <a:pt x="2360345" y="339956"/>
                </a:lnTo>
                <a:lnTo>
                  <a:pt x="2309479" y="336527"/>
                </a:lnTo>
                <a:lnTo>
                  <a:pt x="2258827" y="334353"/>
                </a:lnTo>
                <a:lnTo>
                  <a:pt x="2207601" y="333505"/>
                </a:lnTo>
                <a:lnTo>
                  <a:pt x="2155015" y="334055"/>
                </a:lnTo>
                <a:lnTo>
                  <a:pt x="2100283" y="336074"/>
                </a:lnTo>
                <a:lnTo>
                  <a:pt x="2042618" y="339634"/>
                </a:lnTo>
                <a:lnTo>
                  <a:pt x="1989164" y="356915"/>
                </a:lnTo>
                <a:lnTo>
                  <a:pt x="1935708" y="373379"/>
                </a:lnTo>
                <a:lnTo>
                  <a:pt x="1882252" y="389844"/>
                </a:lnTo>
                <a:lnTo>
                  <a:pt x="1828798" y="407125"/>
                </a:lnTo>
                <a:lnTo>
                  <a:pt x="1773104" y="404781"/>
                </a:lnTo>
                <a:lnTo>
                  <a:pt x="1719073" y="402390"/>
                </a:lnTo>
                <a:lnTo>
                  <a:pt x="1666487" y="399994"/>
                </a:lnTo>
                <a:lnTo>
                  <a:pt x="1615125" y="397634"/>
                </a:lnTo>
                <a:lnTo>
                  <a:pt x="1564768" y="395355"/>
                </a:lnTo>
                <a:lnTo>
                  <a:pt x="1515196" y="393198"/>
                </a:lnTo>
                <a:lnTo>
                  <a:pt x="1466190" y="391205"/>
                </a:lnTo>
                <a:lnTo>
                  <a:pt x="1417530" y="389420"/>
                </a:lnTo>
                <a:lnTo>
                  <a:pt x="1368997" y="387885"/>
                </a:lnTo>
                <a:lnTo>
                  <a:pt x="1320371" y="386643"/>
                </a:lnTo>
                <a:lnTo>
                  <a:pt x="1271433" y="385735"/>
                </a:lnTo>
                <a:lnTo>
                  <a:pt x="1221962" y="385205"/>
                </a:lnTo>
                <a:lnTo>
                  <a:pt x="1171740" y="385095"/>
                </a:lnTo>
                <a:lnTo>
                  <a:pt x="1120547" y="385448"/>
                </a:lnTo>
                <a:lnTo>
                  <a:pt x="1068163" y="386306"/>
                </a:lnTo>
                <a:lnTo>
                  <a:pt x="1014368" y="387712"/>
                </a:lnTo>
                <a:lnTo>
                  <a:pt x="958944" y="389708"/>
                </a:lnTo>
                <a:lnTo>
                  <a:pt x="906174" y="387021"/>
                </a:lnTo>
                <a:lnTo>
                  <a:pt x="854600" y="384413"/>
                </a:lnTo>
                <a:lnTo>
                  <a:pt x="803960" y="382222"/>
                </a:lnTo>
                <a:lnTo>
                  <a:pt x="753989" y="380790"/>
                </a:lnTo>
                <a:lnTo>
                  <a:pt x="704427" y="380454"/>
                </a:lnTo>
                <a:lnTo>
                  <a:pt x="655010" y="381556"/>
                </a:lnTo>
                <a:lnTo>
                  <a:pt x="605477" y="384434"/>
                </a:lnTo>
                <a:lnTo>
                  <a:pt x="555565" y="389429"/>
                </a:lnTo>
                <a:lnTo>
                  <a:pt x="505012" y="396879"/>
                </a:lnTo>
                <a:lnTo>
                  <a:pt x="453554" y="407125"/>
                </a:lnTo>
                <a:lnTo>
                  <a:pt x="403219" y="404172"/>
                </a:lnTo>
                <a:lnTo>
                  <a:pt x="352704" y="401642"/>
                </a:lnTo>
                <a:lnTo>
                  <a:pt x="302099" y="399233"/>
                </a:lnTo>
                <a:lnTo>
                  <a:pt x="251494" y="396642"/>
                </a:lnTo>
                <a:lnTo>
                  <a:pt x="200979" y="393568"/>
                </a:lnTo>
                <a:lnTo>
                  <a:pt x="150644" y="389708"/>
                </a:lnTo>
                <a:lnTo>
                  <a:pt x="111566" y="372835"/>
                </a:lnTo>
                <a:lnTo>
                  <a:pt x="98936" y="357867"/>
                </a:lnTo>
                <a:lnTo>
                  <a:pt x="76132" y="339634"/>
                </a:lnTo>
                <a:lnTo>
                  <a:pt x="53986" y="328102"/>
                </a:lnTo>
                <a:lnTo>
                  <a:pt x="28954" y="317590"/>
                </a:lnTo>
                <a:lnTo>
                  <a:pt x="8478" y="309936"/>
                </a:lnTo>
                <a:lnTo>
                  <a:pt x="0" y="306977"/>
                </a:lnTo>
                <a:lnTo>
                  <a:pt x="6555" y="294220"/>
                </a:lnTo>
                <a:lnTo>
                  <a:pt x="25917" y="254725"/>
                </a:lnTo>
                <a:lnTo>
                  <a:pt x="33814" y="198664"/>
                </a:lnTo>
                <a:lnTo>
                  <a:pt x="38445" y="172062"/>
                </a:lnTo>
                <a:lnTo>
                  <a:pt x="50215" y="152399"/>
                </a:lnTo>
                <a:lnTo>
                  <a:pt x="89933" y="117321"/>
                </a:lnTo>
                <a:lnTo>
                  <a:pt x="128485" y="81825"/>
                </a:lnTo>
                <a:lnTo>
                  <a:pt x="167426" y="48628"/>
                </a:lnTo>
                <a:lnTo>
                  <a:pt x="208311" y="20447"/>
                </a:lnTo>
                <a:lnTo>
                  <a:pt x="252694" y="0"/>
                </a:lnTo>
                <a:lnTo>
                  <a:pt x="300906" y="1650"/>
                </a:lnTo>
                <a:lnTo>
                  <a:pt x="346273" y="3218"/>
                </a:lnTo>
                <a:lnTo>
                  <a:pt x="388922" y="4702"/>
                </a:lnTo>
                <a:lnTo>
                  <a:pt x="428978" y="6105"/>
                </a:lnTo>
                <a:lnTo>
                  <a:pt x="501815" y="8672"/>
                </a:lnTo>
                <a:lnTo>
                  <a:pt x="534847" y="9839"/>
                </a:lnTo>
                <a:lnTo>
                  <a:pt x="565789" y="10929"/>
                </a:lnTo>
                <a:lnTo>
                  <a:pt x="621905" y="12884"/>
                </a:lnTo>
                <a:lnTo>
                  <a:pt x="671170" y="14550"/>
                </a:lnTo>
                <a:lnTo>
                  <a:pt x="714587" y="15934"/>
                </a:lnTo>
                <a:lnTo>
                  <a:pt x="753163" y="17048"/>
                </a:lnTo>
                <a:lnTo>
                  <a:pt x="804148" y="18232"/>
                </a:lnTo>
                <a:lnTo>
                  <a:pt x="849895" y="18863"/>
                </a:lnTo>
                <a:lnTo>
                  <a:pt x="879158" y="18993"/>
                </a:lnTo>
                <a:lnTo>
                  <a:pt x="893796" y="18975"/>
                </a:lnTo>
                <a:lnTo>
                  <a:pt x="939245" y="18601"/>
                </a:lnTo>
                <a:lnTo>
                  <a:pt x="989634" y="17774"/>
                </a:lnTo>
                <a:lnTo>
                  <a:pt x="1048357" y="16528"/>
                </a:lnTo>
                <a:lnTo>
                  <a:pt x="1093811" y="15481"/>
                </a:lnTo>
                <a:lnTo>
                  <a:pt x="1118806" y="14897"/>
                </a:lnTo>
                <a:lnTo>
                  <a:pt x="1145482" y="14273"/>
                </a:lnTo>
                <a:lnTo>
                  <a:pt x="1204376" y="12914"/>
                </a:lnTo>
                <a:lnTo>
                  <a:pt x="1271497" y="11414"/>
                </a:lnTo>
                <a:lnTo>
                  <a:pt x="1347851" y="9782"/>
                </a:lnTo>
                <a:lnTo>
                  <a:pt x="1389805" y="8920"/>
                </a:lnTo>
                <a:lnTo>
                  <a:pt x="1434445" y="8028"/>
                </a:lnTo>
                <a:lnTo>
                  <a:pt x="1481895" y="7109"/>
                </a:lnTo>
                <a:lnTo>
                  <a:pt x="1532281" y="6164"/>
                </a:lnTo>
                <a:lnTo>
                  <a:pt x="1585730" y="5192"/>
                </a:lnTo>
                <a:lnTo>
                  <a:pt x="1642367" y="4197"/>
                </a:lnTo>
                <a:lnTo>
                  <a:pt x="1702318" y="3179"/>
                </a:lnTo>
                <a:lnTo>
                  <a:pt x="1765708" y="2139"/>
                </a:lnTo>
                <a:lnTo>
                  <a:pt x="1832663" y="1079"/>
                </a:lnTo>
                <a:lnTo>
                  <a:pt x="1903308" y="0"/>
                </a:lnTo>
                <a:close/>
              </a:path>
            </a:pathLst>
          </a:custGeom>
          <a:ln w="38099">
            <a:solidFill>
              <a:srgbClr val="009A08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20" name="object 20"/>
          <p:cNvSpPr/>
          <p:nvPr/>
        </p:nvSpPr>
        <p:spPr>
          <a:xfrm>
            <a:off x="3429000" y="3474270"/>
            <a:ext cx="3226173" cy="359709"/>
          </a:xfrm>
          <a:custGeom>
            <a:avLst/>
            <a:gdLst/>
            <a:ahLst/>
            <a:cxnLst/>
            <a:rect l="l" t="t" r="r" b="b"/>
            <a:pathLst>
              <a:path w="3656329" h="407670">
                <a:moveTo>
                  <a:pt x="1903308" y="0"/>
                </a:moveTo>
                <a:lnTo>
                  <a:pt x="1954192" y="5191"/>
                </a:lnTo>
                <a:lnTo>
                  <a:pt x="2004829" y="10919"/>
                </a:lnTo>
                <a:lnTo>
                  <a:pt x="2055276" y="17106"/>
                </a:lnTo>
                <a:lnTo>
                  <a:pt x="2105589" y="23676"/>
                </a:lnTo>
                <a:lnTo>
                  <a:pt x="2155826" y="30552"/>
                </a:lnTo>
                <a:lnTo>
                  <a:pt x="2206044" y="37657"/>
                </a:lnTo>
                <a:lnTo>
                  <a:pt x="2256299" y="44916"/>
                </a:lnTo>
                <a:lnTo>
                  <a:pt x="2306648" y="52251"/>
                </a:lnTo>
                <a:lnTo>
                  <a:pt x="2323738" y="51624"/>
                </a:lnTo>
                <a:lnTo>
                  <a:pt x="2347659" y="50297"/>
                </a:lnTo>
                <a:lnTo>
                  <a:pt x="2377881" y="48377"/>
                </a:lnTo>
                <a:lnTo>
                  <a:pt x="2413877" y="45972"/>
                </a:lnTo>
                <a:lnTo>
                  <a:pt x="2455116" y="43188"/>
                </a:lnTo>
                <a:lnTo>
                  <a:pt x="2501070" y="40132"/>
                </a:lnTo>
                <a:lnTo>
                  <a:pt x="2551210" y="36910"/>
                </a:lnTo>
                <a:lnTo>
                  <a:pt x="2605008" y="33630"/>
                </a:lnTo>
                <a:lnTo>
                  <a:pt x="2661934" y="30399"/>
                </a:lnTo>
                <a:lnTo>
                  <a:pt x="2721460" y="27323"/>
                </a:lnTo>
                <a:lnTo>
                  <a:pt x="2783057" y="24509"/>
                </a:lnTo>
                <a:lnTo>
                  <a:pt x="2846196" y="22064"/>
                </a:lnTo>
                <a:lnTo>
                  <a:pt x="2910348" y="20094"/>
                </a:lnTo>
                <a:lnTo>
                  <a:pt x="2974984" y="18708"/>
                </a:lnTo>
                <a:lnTo>
                  <a:pt x="3039577" y="18011"/>
                </a:lnTo>
                <a:lnTo>
                  <a:pt x="3103595" y="18110"/>
                </a:lnTo>
                <a:lnTo>
                  <a:pt x="3166512" y="19113"/>
                </a:lnTo>
                <a:lnTo>
                  <a:pt x="3227798" y="21126"/>
                </a:lnTo>
                <a:lnTo>
                  <a:pt x="3286923" y="24255"/>
                </a:lnTo>
                <a:lnTo>
                  <a:pt x="3343361" y="28609"/>
                </a:lnTo>
                <a:lnTo>
                  <a:pt x="3396580" y="34293"/>
                </a:lnTo>
                <a:lnTo>
                  <a:pt x="3446054" y="41415"/>
                </a:lnTo>
                <a:lnTo>
                  <a:pt x="3491252" y="50081"/>
                </a:lnTo>
                <a:lnTo>
                  <a:pt x="3531646" y="60398"/>
                </a:lnTo>
                <a:lnTo>
                  <a:pt x="3595908" y="86413"/>
                </a:lnTo>
                <a:lnTo>
                  <a:pt x="3625273" y="115047"/>
                </a:lnTo>
                <a:lnTo>
                  <a:pt x="3632284" y="127362"/>
                </a:lnTo>
                <a:lnTo>
                  <a:pt x="3649370" y="164543"/>
                </a:lnTo>
                <a:lnTo>
                  <a:pt x="3655977" y="204651"/>
                </a:lnTo>
                <a:lnTo>
                  <a:pt x="3645389" y="268572"/>
                </a:lnTo>
                <a:lnTo>
                  <a:pt x="3626869" y="305322"/>
                </a:lnTo>
                <a:lnTo>
                  <a:pt x="3599875" y="325351"/>
                </a:lnTo>
                <a:lnTo>
                  <a:pt x="3563862" y="339111"/>
                </a:lnTo>
                <a:lnTo>
                  <a:pt x="3518287" y="357051"/>
                </a:lnTo>
                <a:lnTo>
                  <a:pt x="3486703" y="370998"/>
                </a:lnTo>
                <a:lnTo>
                  <a:pt x="3455117" y="383720"/>
                </a:lnTo>
                <a:lnTo>
                  <a:pt x="3423531" y="395627"/>
                </a:lnTo>
                <a:lnTo>
                  <a:pt x="3391947" y="407125"/>
                </a:lnTo>
                <a:lnTo>
                  <a:pt x="3339244" y="402967"/>
                </a:lnTo>
                <a:lnTo>
                  <a:pt x="3287386" y="398947"/>
                </a:lnTo>
                <a:lnTo>
                  <a:pt x="3236241" y="395068"/>
                </a:lnTo>
                <a:lnTo>
                  <a:pt x="3185681" y="391333"/>
                </a:lnTo>
                <a:lnTo>
                  <a:pt x="3135573" y="387744"/>
                </a:lnTo>
                <a:lnTo>
                  <a:pt x="3085787" y="384304"/>
                </a:lnTo>
                <a:lnTo>
                  <a:pt x="3036194" y="381015"/>
                </a:lnTo>
                <a:lnTo>
                  <a:pt x="2986661" y="377881"/>
                </a:lnTo>
                <a:lnTo>
                  <a:pt x="2937060" y="374904"/>
                </a:lnTo>
                <a:lnTo>
                  <a:pt x="2887258" y="372086"/>
                </a:lnTo>
                <a:lnTo>
                  <a:pt x="2837127" y="369430"/>
                </a:lnTo>
                <a:lnTo>
                  <a:pt x="2786534" y="366939"/>
                </a:lnTo>
                <a:lnTo>
                  <a:pt x="2735350" y="364616"/>
                </a:lnTo>
                <a:lnTo>
                  <a:pt x="2683444" y="362463"/>
                </a:lnTo>
                <a:lnTo>
                  <a:pt x="2630685" y="360482"/>
                </a:lnTo>
                <a:lnTo>
                  <a:pt x="2576943" y="358677"/>
                </a:lnTo>
                <a:lnTo>
                  <a:pt x="2522088" y="357051"/>
                </a:lnTo>
                <a:lnTo>
                  <a:pt x="2465863" y="350289"/>
                </a:lnTo>
                <a:lnTo>
                  <a:pt x="2412211" y="344567"/>
                </a:lnTo>
                <a:lnTo>
                  <a:pt x="2360345" y="339956"/>
                </a:lnTo>
                <a:lnTo>
                  <a:pt x="2309479" y="336528"/>
                </a:lnTo>
                <a:lnTo>
                  <a:pt x="2258827" y="334354"/>
                </a:lnTo>
                <a:lnTo>
                  <a:pt x="2207601" y="333505"/>
                </a:lnTo>
                <a:lnTo>
                  <a:pt x="2155015" y="334055"/>
                </a:lnTo>
                <a:lnTo>
                  <a:pt x="2100283" y="336074"/>
                </a:lnTo>
                <a:lnTo>
                  <a:pt x="2042618" y="339634"/>
                </a:lnTo>
                <a:lnTo>
                  <a:pt x="1989164" y="356914"/>
                </a:lnTo>
                <a:lnTo>
                  <a:pt x="1935708" y="373379"/>
                </a:lnTo>
                <a:lnTo>
                  <a:pt x="1882252" y="389844"/>
                </a:lnTo>
                <a:lnTo>
                  <a:pt x="1828798" y="407125"/>
                </a:lnTo>
                <a:lnTo>
                  <a:pt x="1773104" y="404781"/>
                </a:lnTo>
                <a:lnTo>
                  <a:pt x="1719073" y="402390"/>
                </a:lnTo>
                <a:lnTo>
                  <a:pt x="1666487" y="399994"/>
                </a:lnTo>
                <a:lnTo>
                  <a:pt x="1615125" y="397634"/>
                </a:lnTo>
                <a:lnTo>
                  <a:pt x="1564768" y="395355"/>
                </a:lnTo>
                <a:lnTo>
                  <a:pt x="1515196" y="393198"/>
                </a:lnTo>
                <a:lnTo>
                  <a:pt x="1466190" y="391205"/>
                </a:lnTo>
                <a:lnTo>
                  <a:pt x="1417530" y="389420"/>
                </a:lnTo>
                <a:lnTo>
                  <a:pt x="1368997" y="387885"/>
                </a:lnTo>
                <a:lnTo>
                  <a:pt x="1320371" y="386643"/>
                </a:lnTo>
                <a:lnTo>
                  <a:pt x="1271433" y="385735"/>
                </a:lnTo>
                <a:lnTo>
                  <a:pt x="1221962" y="385205"/>
                </a:lnTo>
                <a:lnTo>
                  <a:pt x="1171740" y="385095"/>
                </a:lnTo>
                <a:lnTo>
                  <a:pt x="1120547" y="385448"/>
                </a:lnTo>
                <a:lnTo>
                  <a:pt x="1068163" y="386306"/>
                </a:lnTo>
                <a:lnTo>
                  <a:pt x="1014368" y="387712"/>
                </a:lnTo>
                <a:lnTo>
                  <a:pt x="958944" y="389708"/>
                </a:lnTo>
                <a:lnTo>
                  <a:pt x="906174" y="387021"/>
                </a:lnTo>
                <a:lnTo>
                  <a:pt x="854601" y="384413"/>
                </a:lnTo>
                <a:lnTo>
                  <a:pt x="803960" y="382222"/>
                </a:lnTo>
                <a:lnTo>
                  <a:pt x="753989" y="380790"/>
                </a:lnTo>
                <a:lnTo>
                  <a:pt x="704427" y="380454"/>
                </a:lnTo>
                <a:lnTo>
                  <a:pt x="655010" y="381556"/>
                </a:lnTo>
                <a:lnTo>
                  <a:pt x="605477" y="384434"/>
                </a:lnTo>
                <a:lnTo>
                  <a:pt x="555565" y="389429"/>
                </a:lnTo>
                <a:lnTo>
                  <a:pt x="505012" y="396879"/>
                </a:lnTo>
                <a:lnTo>
                  <a:pt x="453554" y="407125"/>
                </a:lnTo>
                <a:lnTo>
                  <a:pt x="403219" y="404171"/>
                </a:lnTo>
                <a:lnTo>
                  <a:pt x="352704" y="401642"/>
                </a:lnTo>
                <a:lnTo>
                  <a:pt x="302099" y="399232"/>
                </a:lnTo>
                <a:lnTo>
                  <a:pt x="251494" y="396642"/>
                </a:lnTo>
                <a:lnTo>
                  <a:pt x="200979" y="393568"/>
                </a:lnTo>
                <a:lnTo>
                  <a:pt x="150644" y="389708"/>
                </a:lnTo>
                <a:lnTo>
                  <a:pt x="111566" y="372835"/>
                </a:lnTo>
                <a:lnTo>
                  <a:pt x="98936" y="357867"/>
                </a:lnTo>
                <a:lnTo>
                  <a:pt x="76132" y="339634"/>
                </a:lnTo>
                <a:lnTo>
                  <a:pt x="53986" y="328102"/>
                </a:lnTo>
                <a:lnTo>
                  <a:pt x="28954" y="317590"/>
                </a:lnTo>
                <a:lnTo>
                  <a:pt x="8478" y="309936"/>
                </a:lnTo>
                <a:lnTo>
                  <a:pt x="0" y="306977"/>
                </a:lnTo>
                <a:lnTo>
                  <a:pt x="6555" y="294219"/>
                </a:lnTo>
                <a:lnTo>
                  <a:pt x="25917" y="254725"/>
                </a:lnTo>
                <a:lnTo>
                  <a:pt x="33814" y="198664"/>
                </a:lnTo>
                <a:lnTo>
                  <a:pt x="38445" y="172061"/>
                </a:lnTo>
                <a:lnTo>
                  <a:pt x="50215" y="152399"/>
                </a:lnTo>
                <a:lnTo>
                  <a:pt x="89933" y="117321"/>
                </a:lnTo>
                <a:lnTo>
                  <a:pt x="128485" y="81825"/>
                </a:lnTo>
                <a:lnTo>
                  <a:pt x="167426" y="48628"/>
                </a:lnTo>
                <a:lnTo>
                  <a:pt x="208311" y="20447"/>
                </a:lnTo>
                <a:lnTo>
                  <a:pt x="252694" y="0"/>
                </a:lnTo>
                <a:lnTo>
                  <a:pt x="300906" y="1650"/>
                </a:lnTo>
                <a:lnTo>
                  <a:pt x="346273" y="3218"/>
                </a:lnTo>
                <a:lnTo>
                  <a:pt x="388922" y="4702"/>
                </a:lnTo>
                <a:lnTo>
                  <a:pt x="428978" y="6105"/>
                </a:lnTo>
                <a:lnTo>
                  <a:pt x="501815" y="8672"/>
                </a:lnTo>
                <a:lnTo>
                  <a:pt x="534847" y="9839"/>
                </a:lnTo>
                <a:lnTo>
                  <a:pt x="565789" y="10929"/>
                </a:lnTo>
                <a:lnTo>
                  <a:pt x="621905" y="12884"/>
                </a:lnTo>
                <a:lnTo>
                  <a:pt x="671170" y="14550"/>
                </a:lnTo>
                <a:lnTo>
                  <a:pt x="714587" y="15934"/>
                </a:lnTo>
                <a:lnTo>
                  <a:pt x="753163" y="17048"/>
                </a:lnTo>
                <a:lnTo>
                  <a:pt x="804148" y="18232"/>
                </a:lnTo>
                <a:lnTo>
                  <a:pt x="849895" y="18863"/>
                </a:lnTo>
                <a:lnTo>
                  <a:pt x="879158" y="18993"/>
                </a:lnTo>
                <a:lnTo>
                  <a:pt x="893796" y="18975"/>
                </a:lnTo>
                <a:lnTo>
                  <a:pt x="939245" y="18601"/>
                </a:lnTo>
                <a:lnTo>
                  <a:pt x="989634" y="17774"/>
                </a:lnTo>
                <a:lnTo>
                  <a:pt x="1048357" y="16528"/>
                </a:lnTo>
                <a:lnTo>
                  <a:pt x="1093811" y="15481"/>
                </a:lnTo>
                <a:lnTo>
                  <a:pt x="1118806" y="14897"/>
                </a:lnTo>
                <a:lnTo>
                  <a:pt x="1145482" y="14273"/>
                </a:lnTo>
                <a:lnTo>
                  <a:pt x="1204376" y="12914"/>
                </a:lnTo>
                <a:lnTo>
                  <a:pt x="1271497" y="11414"/>
                </a:lnTo>
                <a:lnTo>
                  <a:pt x="1347851" y="9782"/>
                </a:lnTo>
                <a:lnTo>
                  <a:pt x="1389805" y="8920"/>
                </a:lnTo>
                <a:lnTo>
                  <a:pt x="1434445" y="8028"/>
                </a:lnTo>
                <a:lnTo>
                  <a:pt x="1481895" y="7109"/>
                </a:lnTo>
                <a:lnTo>
                  <a:pt x="1532281" y="6164"/>
                </a:lnTo>
                <a:lnTo>
                  <a:pt x="1585730" y="5192"/>
                </a:lnTo>
                <a:lnTo>
                  <a:pt x="1642367" y="4197"/>
                </a:lnTo>
                <a:lnTo>
                  <a:pt x="1702318" y="3179"/>
                </a:lnTo>
                <a:lnTo>
                  <a:pt x="1765708" y="2139"/>
                </a:lnTo>
                <a:lnTo>
                  <a:pt x="1832663" y="1079"/>
                </a:lnTo>
                <a:lnTo>
                  <a:pt x="1903308" y="0"/>
                </a:lnTo>
                <a:close/>
              </a:path>
            </a:pathLst>
          </a:custGeom>
          <a:ln w="38099">
            <a:solidFill>
              <a:srgbClr val="009A08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21" name="object 21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22" name="object 12"/>
          <p:cNvSpPr txBox="1"/>
          <p:nvPr/>
        </p:nvSpPr>
        <p:spPr>
          <a:xfrm>
            <a:off x="4840941" y="4640323"/>
            <a:ext cx="223805" cy="387079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2427" spc="13" dirty="0">
                <a:latin typeface="Symbol"/>
                <a:cs typeface="Symbol"/>
              </a:rPr>
              <a:t></a:t>
            </a:r>
            <a:endParaRPr sz="2427" dirty="0">
              <a:latin typeface="Symbol"/>
              <a:cs typeface="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4953000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Equivalently, we can model the joint distribution </a:t>
            </a:r>
            <a:r>
              <a:rPr lang="en-IN" sz="2800" b="1" i="1" dirty="0"/>
              <a:t>p(x, C</a:t>
            </a:r>
            <a:r>
              <a:rPr lang="en-IN" sz="2800" b="1" i="1" baseline="-25000" dirty="0"/>
              <a:t>k</a:t>
            </a:r>
            <a:r>
              <a:rPr lang="en-IN" sz="2800" b="1" i="1" dirty="0"/>
              <a:t>) </a:t>
            </a:r>
            <a:r>
              <a:rPr lang="en-IN" sz="2800" dirty="0"/>
              <a:t>directly and then normalize to obtain the posterior probabilities </a:t>
            </a:r>
            <a:r>
              <a:rPr lang="en-IN" sz="2800" b="1" i="1" dirty="0"/>
              <a:t>p</a:t>
            </a:r>
            <a:r>
              <a:rPr lang="en-IN" sz="2800" b="1" dirty="0"/>
              <a:t>(</a:t>
            </a:r>
            <a:r>
              <a:rPr lang="en-IN" sz="2800" b="1" i="1" dirty="0"/>
              <a:t>C</a:t>
            </a:r>
            <a:r>
              <a:rPr lang="en-IN" sz="2800" b="1" i="1" baseline="-25000" dirty="0"/>
              <a:t>k </a:t>
            </a:r>
            <a:r>
              <a:rPr lang="en-IN" sz="2800" b="1" dirty="0"/>
              <a:t>|</a:t>
            </a:r>
            <a:r>
              <a:rPr lang="en-IN" sz="2800" b="1" i="1" dirty="0"/>
              <a:t>x</a:t>
            </a:r>
            <a:r>
              <a:rPr lang="en-IN" sz="2800" b="1" dirty="0"/>
              <a:t>)</a:t>
            </a:r>
            <a:r>
              <a:rPr lang="en-IN" sz="2800" dirty="0"/>
              <a:t>. </a:t>
            </a:r>
          </a:p>
          <a:p>
            <a:pPr algn="just"/>
            <a:r>
              <a:rPr lang="en-IN" sz="2800" dirty="0"/>
              <a:t>Use decision theory to determine class membership for each new input </a:t>
            </a:r>
            <a:r>
              <a:rPr lang="en-IN" sz="2800" b="1" i="1" dirty="0"/>
              <a:t>x</a:t>
            </a:r>
            <a:r>
              <a:rPr lang="en-IN" sz="2800" dirty="0"/>
              <a:t>. </a:t>
            </a:r>
          </a:p>
          <a:p>
            <a:pPr algn="just"/>
            <a:r>
              <a:rPr lang="en-IN" sz="2800" dirty="0"/>
              <a:t>Approaches that explicitly or implicitly model the distribution of inputs as well as outputs are known as </a:t>
            </a:r>
            <a:r>
              <a:rPr lang="en-IN" sz="2800" b="1" i="1" dirty="0"/>
              <a:t>generative models</a:t>
            </a:r>
            <a:r>
              <a:rPr lang="en-IN" sz="2800" dirty="0"/>
              <a:t>, because by sampling from them it is possible to generate synthetic data points in the input space.</a:t>
            </a:r>
          </a:p>
        </p:txBody>
      </p:sp>
    </p:spTree>
    <p:extLst>
      <p:ext uri="{BB962C8B-B14F-4D97-AF65-F5344CB8AC3E}">
        <p14:creationId xmlns:p14="http://schemas.microsoft.com/office/powerpoint/2010/main" val="142912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800" b="1" u="sng" dirty="0"/>
              <a:t>2</a:t>
            </a:r>
            <a:r>
              <a:rPr lang="en-IN" sz="2800" b="1" u="sng" baseline="30000" dirty="0"/>
              <a:t>nd</a:t>
            </a:r>
            <a:r>
              <a:rPr lang="en-IN" sz="2800" b="1" u="sng" dirty="0"/>
              <a:t> approach</a:t>
            </a:r>
          </a:p>
          <a:p>
            <a:pPr algn="just"/>
            <a:r>
              <a:rPr lang="en-IN" sz="2800" dirty="0"/>
              <a:t>Solve the inference problem of determining the posterior class probabilities</a:t>
            </a:r>
            <a:r>
              <a:rPr lang="en-IN" sz="2800" b="1" i="1" dirty="0"/>
              <a:t> p(C</a:t>
            </a:r>
            <a:r>
              <a:rPr lang="en-IN" sz="2800" b="1" i="1" baseline="-25000" dirty="0"/>
              <a:t>k</a:t>
            </a:r>
            <a:r>
              <a:rPr lang="en-IN" sz="2800" b="1" i="1" dirty="0"/>
              <a:t>|x)</a:t>
            </a:r>
            <a:r>
              <a:rPr lang="en-IN" sz="2800" dirty="0"/>
              <a:t>, and then subsequently use decision theory to assign each new </a:t>
            </a:r>
            <a:r>
              <a:rPr lang="en-IN" sz="2800" b="1" i="1" dirty="0"/>
              <a:t>x</a:t>
            </a:r>
            <a:r>
              <a:rPr lang="en-IN" sz="2800" dirty="0"/>
              <a:t> to one of the classes. </a:t>
            </a:r>
          </a:p>
          <a:p>
            <a:pPr algn="just"/>
            <a:r>
              <a:rPr lang="en-IN" sz="2800" dirty="0"/>
              <a:t>Approaches that model the posterior probabilities directly are called </a:t>
            </a:r>
            <a:r>
              <a:rPr lang="en-IN" sz="2800" b="1" i="1" dirty="0"/>
              <a:t>discriminative models</a:t>
            </a:r>
            <a:r>
              <a:rPr lang="en-I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53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34290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IN" sz="2800" b="1" u="sng" dirty="0"/>
              <a:t>3</a:t>
            </a:r>
            <a:r>
              <a:rPr lang="en-IN" sz="2800" b="1" u="sng" baseline="30000" dirty="0"/>
              <a:t>rd</a:t>
            </a:r>
            <a:r>
              <a:rPr lang="en-IN" sz="2800" b="1" u="sng" dirty="0"/>
              <a:t> approach</a:t>
            </a:r>
          </a:p>
          <a:p>
            <a:pPr algn="just"/>
            <a:r>
              <a:rPr lang="en-IN" sz="2800" dirty="0"/>
              <a:t>Find a function </a:t>
            </a:r>
            <a:r>
              <a:rPr lang="en-IN" sz="2800" b="1" i="1" dirty="0"/>
              <a:t>f(x)</a:t>
            </a:r>
            <a:r>
              <a:rPr lang="en-IN" sz="2800" dirty="0"/>
              <a:t>, called a </a:t>
            </a:r>
            <a:r>
              <a:rPr lang="en-IN" sz="2800" b="1" i="1" dirty="0" err="1"/>
              <a:t>discriminant</a:t>
            </a:r>
            <a:r>
              <a:rPr lang="en-IN" sz="2800" b="1" i="1" dirty="0"/>
              <a:t> function</a:t>
            </a:r>
            <a:r>
              <a:rPr lang="en-IN" sz="2800" dirty="0"/>
              <a:t>, which maps each input </a:t>
            </a:r>
            <a:r>
              <a:rPr lang="en-IN" sz="2800" b="1" i="1" dirty="0"/>
              <a:t>x </a:t>
            </a:r>
            <a:r>
              <a:rPr lang="en-IN" sz="2800" dirty="0"/>
              <a:t>directly onto a class label. </a:t>
            </a:r>
          </a:p>
          <a:p>
            <a:pPr algn="just"/>
            <a:r>
              <a:rPr lang="en-IN" sz="2800" dirty="0"/>
              <a:t>Example - For two-class problems, </a:t>
            </a:r>
            <a:r>
              <a:rPr lang="en-IN" sz="2800" b="1" i="1" dirty="0"/>
              <a:t>f(·)</a:t>
            </a:r>
            <a:r>
              <a:rPr lang="en-IN" sz="2800" dirty="0"/>
              <a:t> might be binary valued and such that </a:t>
            </a:r>
            <a:r>
              <a:rPr lang="en-IN" sz="2800" b="1" i="1" dirty="0"/>
              <a:t>f = 0</a:t>
            </a:r>
            <a:r>
              <a:rPr lang="en-IN" sz="2800" dirty="0"/>
              <a:t> represents class </a:t>
            </a:r>
            <a:r>
              <a:rPr lang="en-IN" sz="2800" b="1" i="1" dirty="0"/>
              <a:t>C</a:t>
            </a:r>
            <a:r>
              <a:rPr lang="en-IN" sz="2800" b="1" i="1" baseline="-25000" dirty="0"/>
              <a:t>1</a:t>
            </a:r>
            <a:r>
              <a:rPr lang="en-IN" sz="2800" dirty="0"/>
              <a:t> and </a:t>
            </a:r>
            <a:r>
              <a:rPr lang="en-IN" sz="2800" b="1" i="1" dirty="0"/>
              <a:t>f = 1</a:t>
            </a:r>
            <a:r>
              <a:rPr lang="en-IN" sz="2800" dirty="0"/>
              <a:t> represents class </a:t>
            </a:r>
            <a:r>
              <a:rPr lang="en-IN" sz="2800" b="1" i="1" dirty="0"/>
              <a:t>C</a:t>
            </a:r>
            <a:r>
              <a:rPr lang="en-IN" sz="2800" b="1" i="1" baseline="-25000" dirty="0"/>
              <a:t>2</a:t>
            </a:r>
            <a:r>
              <a:rPr lang="en-IN" sz="2800" dirty="0"/>
              <a:t>. In this case, probabilities play no role.</a:t>
            </a:r>
          </a:p>
        </p:txBody>
      </p:sp>
    </p:spTree>
    <p:extLst>
      <p:ext uri="{BB962C8B-B14F-4D97-AF65-F5344CB8AC3E}">
        <p14:creationId xmlns:p14="http://schemas.microsoft.com/office/powerpoint/2010/main" val="24959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4800600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1</a:t>
            </a:r>
            <a:r>
              <a:rPr lang="en-IN" sz="2800" baseline="30000" dirty="0"/>
              <a:t>st</a:t>
            </a:r>
            <a:r>
              <a:rPr lang="en-IN" sz="2800" dirty="0"/>
              <a:t> approach is the most demanding because it involves finding </a:t>
            </a:r>
            <a:r>
              <a:rPr lang="en-IN" sz="2800" b="1" i="1" dirty="0"/>
              <a:t>p(</a:t>
            </a:r>
            <a:r>
              <a:rPr lang="en-IN" sz="2800" b="1" i="1" dirty="0" err="1"/>
              <a:t>x,C</a:t>
            </a:r>
            <a:r>
              <a:rPr lang="en-IN" sz="2800" b="1" i="1" baseline="-25000" dirty="0" err="1"/>
              <a:t>k</a:t>
            </a:r>
            <a:r>
              <a:rPr lang="en-IN" sz="2800" b="1" i="1" dirty="0"/>
              <a:t>)</a:t>
            </a:r>
            <a:r>
              <a:rPr lang="en-IN" sz="2800" dirty="0"/>
              <a:t>. </a:t>
            </a:r>
          </a:p>
          <a:p>
            <a:pPr algn="just"/>
            <a:r>
              <a:rPr lang="en-IN" sz="2800" dirty="0"/>
              <a:t>For many applications, </a:t>
            </a:r>
            <a:r>
              <a:rPr lang="en-IN" sz="2800" b="1" i="1" dirty="0"/>
              <a:t>x</a:t>
            </a:r>
            <a:r>
              <a:rPr lang="en-IN" sz="2800" dirty="0"/>
              <a:t> will have high dimensionality, and consequently we may need a large training set in order to be able to determine the class-conditional densities to reasonable accuracy. </a:t>
            </a:r>
          </a:p>
          <a:p>
            <a:pPr algn="just"/>
            <a:r>
              <a:rPr lang="en-IN" sz="2800" dirty="0"/>
              <a:t>The class priors </a:t>
            </a:r>
            <a:r>
              <a:rPr lang="en-IN" sz="2800" b="1" i="1" dirty="0"/>
              <a:t>p(C</a:t>
            </a:r>
            <a:r>
              <a:rPr lang="en-IN" sz="2800" b="1" i="1" baseline="-25000" dirty="0"/>
              <a:t>k</a:t>
            </a:r>
            <a:r>
              <a:rPr lang="en-IN" sz="2800" b="1" i="1" dirty="0"/>
              <a:t>) </a:t>
            </a:r>
            <a:r>
              <a:rPr lang="en-IN" sz="2800" dirty="0"/>
              <a:t>can often be estimated simply from the fractions of the training set data points in each of the classes.</a:t>
            </a:r>
          </a:p>
        </p:txBody>
      </p:sp>
    </p:spTree>
    <p:extLst>
      <p:ext uri="{BB962C8B-B14F-4D97-AF65-F5344CB8AC3E}">
        <p14:creationId xmlns:p14="http://schemas.microsoft.com/office/powerpoint/2010/main" val="280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144000" cy="762000"/>
          </a:xfrm>
          <a:prstGeom prst="rect">
            <a:avLst/>
          </a:prstGeom>
        </p:spPr>
        <p:txBody>
          <a:bodyPr/>
          <a:lstStyle/>
          <a:p>
            <a:r>
              <a:rPr lang="en-IN" sz="4000" b="1" dirty="0">
                <a:latin typeface="+mn-lt"/>
              </a:rPr>
              <a:t>Inference and Decision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0" y="1447800"/>
            <a:ext cx="8686800" cy="4800600"/>
          </a:xfrm>
        </p:spPr>
        <p:txBody>
          <a:bodyPr>
            <a:noAutofit/>
          </a:bodyPr>
          <a:lstStyle/>
          <a:p>
            <a:pPr algn="just"/>
            <a:r>
              <a:rPr lang="en-IN" sz="2800" dirty="0"/>
              <a:t>One advantage of 1</a:t>
            </a:r>
            <a:r>
              <a:rPr lang="en-IN" sz="2800" baseline="30000" dirty="0"/>
              <a:t>st</a:t>
            </a:r>
            <a:r>
              <a:rPr lang="en-IN" sz="2800" dirty="0"/>
              <a:t> approach, however, is that it also allows </a:t>
            </a:r>
            <a:r>
              <a:rPr lang="en-IN" sz="2800" b="1" dirty="0"/>
              <a:t>p(x)</a:t>
            </a:r>
            <a:r>
              <a:rPr lang="en-IN" sz="2800" dirty="0"/>
              <a:t> to be determined. This can be useful for detecting new data points that have low probability under the model and for which the predictions may be of low accuracy, which is known as </a:t>
            </a:r>
            <a:r>
              <a:rPr lang="en-IN" sz="2800" b="1" i="1" dirty="0"/>
              <a:t>outlier detection</a:t>
            </a:r>
            <a:r>
              <a:rPr lang="en-IN" sz="2800" i="1" dirty="0"/>
              <a:t> </a:t>
            </a:r>
            <a:r>
              <a:rPr lang="en-IN" sz="2800" dirty="0"/>
              <a:t>or </a:t>
            </a:r>
            <a:r>
              <a:rPr lang="en-IN" sz="2800" b="1" i="1" dirty="0"/>
              <a:t>novelty detection.</a:t>
            </a:r>
            <a:endParaRPr lang="en-IN" sz="2800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9453" y="4419600"/>
            <a:ext cx="349134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57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81000"/>
            <a:ext cx="6935788" cy="517525"/>
          </a:xfrm>
          <a:prstGeom prst="rect">
            <a:avLst/>
          </a:prstGeom>
        </p:spPr>
        <p:txBody>
          <a:bodyPr vert="horz" wrap="square" lIns="0" tIns="29135" rIns="0" bIns="0" rtlCol="0" anchor="ctr">
            <a:spAutoFit/>
          </a:bodyPr>
          <a:lstStyle/>
          <a:p>
            <a:pPr marL="11206" marR="4483">
              <a:lnSpc>
                <a:spcPts val="3794"/>
              </a:lnSpc>
              <a:spcBef>
                <a:spcPts val="229"/>
              </a:spcBef>
            </a:pPr>
            <a:r>
              <a:rPr dirty="0"/>
              <a:t>Learning</a:t>
            </a:r>
            <a:r>
              <a:rPr spc="-88" dirty="0"/>
              <a:t> </a:t>
            </a:r>
            <a:r>
              <a:rPr dirty="0"/>
              <a:t>and  </a:t>
            </a:r>
            <a:r>
              <a:rPr spc="-4" dirty="0"/>
              <a:t>the </a:t>
            </a:r>
            <a:r>
              <a:rPr dirty="0"/>
              <a:t>Joint  </a:t>
            </a:r>
            <a:r>
              <a:rPr spc="-4" dirty="0"/>
              <a:t>Distribution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733800" y="1437995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/>
          <p:nvPr/>
        </p:nvSpPr>
        <p:spPr>
          <a:xfrm>
            <a:off x="685800" y="4191000"/>
            <a:ext cx="7717491" cy="247609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latin typeface="Arial"/>
                <a:cs typeface="Arial"/>
              </a:rPr>
              <a:t>Suppose we want </a:t>
            </a:r>
            <a:r>
              <a:rPr sz="2118" spc="-4" dirty="0">
                <a:latin typeface="Arial"/>
                <a:cs typeface="Arial"/>
              </a:rPr>
              <a:t>to </a:t>
            </a:r>
            <a:r>
              <a:rPr sz="2118" dirty="0">
                <a:latin typeface="Arial"/>
                <a:cs typeface="Arial"/>
              </a:rPr>
              <a:t>learn </a:t>
            </a:r>
            <a:r>
              <a:rPr sz="2118" spc="-4" dirty="0">
                <a:latin typeface="Arial"/>
                <a:cs typeface="Arial"/>
              </a:rPr>
              <a:t>the function f: &lt;G, </a:t>
            </a:r>
            <a:r>
              <a:rPr sz="2118" dirty="0">
                <a:latin typeface="Arial"/>
                <a:cs typeface="Arial"/>
              </a:rPr>
              <a:t>H&gt;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spc="-1041" dirty="0">
                <a:latin typeface="Wingdings"/>
                <a:cs typeface="Wingdings"/>
              </a:rPr>
              <a:t></a:t>
            </a:r>
            <a:r>
              <a:rPr sz="2118" spc="57" dirty="0">
                <a:latin typeface="Times New Roman"/>
                <a:cs typeface="Times New Roman"/>
              </a:rPr>
              <a:t> </a:t>
            </a:r>
            <a:r>
              <a:rPr lang="en-IN" sz="2118" spc="57" dirty="0">
                <a:latin typeface="Times New Roman"/>
                <a:cs typeface="Times New Roman"/>
              </a:rPr>
              <a:t> </a:t>
            </a:r>
            <a:r>
              <a:rPr sz="2118" dirty="0">
                <a:latin typeface="Arial"/>
                <a:cs typeface="Arial"/>
              </a:rPr>
              <a:t>W</a:t>
            </a:r>
          </a:p>
          <a:p>
            <a:pPr marL="11206"/>
            <a:r>
              <a:rPr sz="2118" spc="-13" dirty="0" smtClean="0">
                <a:latin typeface="Arial"/>
                <a:cs typeface="Arial"/>
              </a:rPr>
              <a:t>Equivalently</a:t>
            </a:r>
            <a:r>
              <a:rPr sz="2118" spc="-13" dirty="0">
                <a:latin typeface="Arial"/>
                <a:cs typeface="Arial"/>
              </a:rPr>
              <a:t>, </a:t>
            </a:r>
            <a:r>
              <a:rPr sz="2118" dirty="0">
                <a:latin typeface="Arial"/>
                <a:cs typeface="Arial"/>
              </a:rPr>
              <a:t>P(W | </a:t>
            </a:r>
            <a:r>
              <a:rPr sz="2118" spc="-4" dirty="0">
                <a:latin typeface="Arial"/>
                <a:cs typeface="Arial"/>
              </a:rPr>
              <a:t>G, </a:t>
            </a:r>
            <a:r>
              <a:rPr sz="2118" dirty="0">
                <a:latin typeface="Arial"/>
                <a:cs typeface="Arial"/>
              </a:rPr>
              <a:t>H)</a:t>
            </a:r>
          </a:p>
          <a:p>
            <a:pPr marL="11206" marR="154649">
              <a:lnSpc>
                <a:spcPct val="197900"/>
              </a:lnSpc>
              <a:spcBef>
                <a:spcPts val="88"/>
              </a:spcBef>
            </a:pPr>
            <a:r>
              <a:rPr sz="2118" spc="-4" dirty="0">
                <a:latin typeface="Arial"/>
                <a:cs typeface="Arial"/>
              </a:rPr>
              <a:t>Solution: </a:t>
            </a:r>
            <a:r>
              <a:rPr sz="2118" dirty="0">
                <a:latin typeface="Arial"/>
                <a:cs typeface="Arial"/>
              </a:rPr>
              <a:t>learn joint </a:t>
            </a:r>
            <a:r>
              <a:rPr sz="2118" spc="-4" dirty="0">
                <a:latin typeface="Arial"/>
                <a:cs typeface="Arial"/>
              </a:rPr>
              <a:t>distribution from data, calculate </a:t>
            </a:r>
            <a:r>
              <a:rPr sz="2118" dirty="0">
                <a:latin typeface="Arial"/>
                <a:cs typeface="Arial"/>
              </a:rPr>
              <a:t>P(W | </a:t>
            </a:r>
            <a:r>
              <a:rPr sz="2118" spc="-4" dirty="0">
                <a:latin typeface="Arial"/>
                <a:cs typeface="Arial"/>
              </a:rPr>
              <a:t>G, </a:t>
            </a:r>
            <a:r>
              <a:rPr sz="2118" dirty="0" smtClean="0">
                <a:latin typeface="Arial"/>
                <a:cs typeface="Arial"/>
              </a:rPr>
              <a:t>H</a:t>
            </a:r>
            <a:r>
              <a:rPr lang="en-IN" sz="2118" dirty="0" smtClean="0">
                <a:latin typeface="Arial"/>
                <a:cs typeface="Arial"/>
              </a:rPr>
              <a:t>)</a:t>
            </a:r>
          </a:p>
          <a:p>
            <a:pPr marL="11206" marR="154649">
              <a:lnSpc>
                <a:spcPct val="197900"/>
              </a:lnSpc>
              <a:spcBef>
                <a:spcPts val="88"/>
              </a:spcBef>
            </a:pPr>
            <a:r>
              <a:rPr lang="en-IN" sz="2118" spc="-4" dirty="0">
                <a:latin typeface="Arial"/>
                <a:cs typeface="Arial"/>
              </a:rPr>
              <a:t>	</a:t>
            </a:r>
            <a:r>
              <a:rPr sz="2118" spc="-4" dirty="0" smtClean="0">
                <a:latin typeface="Arial"/>
                <a:cs typeface="Arial"/>
              </a:rPr>
              <a:t>e.g</a:t>
            </a:r>
            <a:r>
              <a:rPr sz="2118" spc="-4" dirty="0">
                <a:latin typeface="Arial"/>
                <a:cs typeface="Arial"/>
              </a:rPr>
              <a:t>., P(W=rich </a:t>
            </a:r>
            <a:r>
              <a:rPr sz="2118" dirty="0">
                <a:latin typeface="Arial"/>
                <a:cs typeface="Arial"/>
              </a:rPr>
              <a:t>| G = </a:t>
            </a:r>
            <a:r>
              <a:rPr sz="2118" spc="-4" dirty="0">
                <a:latin typeface="Arial"/>
                <a:cs typeface="Arial"/>
              </a:rPr>
              <a:t>female, </a:t>
            </a:r>
            <a:r>
              <a:rPr sz="2118" dirty="0">
                <a:latin typeface="Arial"/>
                <a:cs typeface="Arial"/>
              </a:rPr>
              <a:t>H = </a:t>
            </a:r>
            <a:r>
              <a:rPr sz="2118" spc="-4" dirty="0">
                <a:latin typeface="Arial"/>
                <a:cs typeface="Arial"/>
              </a:rPr>
              <a:t>40.5- </a:t>
            </a:r>
            <a:r>
              <a:rPr sz="2118" dirty="0">
                <a:latin typeface="Arial"/>
                <a:cs typeface="Arial"/>
              </a:rPr>
              <a:t>)</a:t>
            </a:r>
            <a:r>
              <a:rPr sz="2118" spc="-4" dirty="0">
                <a:latin typeface="Arial"/>
                <a:cs typeface="Arial"/>
              </a:rPr>
              <a:t> </a:t>
            </a:r>
            <a:r>
              <a:rPr sz="2118" dirty="0" smtClean="0">
                <a:latin typeface="Arial"/>
                <a:cs typeface="Arial"/>
              </a:rPr>
              <a:t>=</a:t>
            </a:r>
            <a:endParaRPr lang="en-IN" sz="2382" dirty="0">
              <a:latin typeface="Times New Roman"/>
              <a:cs typeface="Times New Roman"/>
            </a:endParaRPr>
          </a:p>
          <a:p>
            <a:pPr marL="11206" marR="154649" algn="r">
              <a:lnSpc>
                <a:spcPct val="197900"/>
              </a:lnSpc>
              <a:spcBef>
                <a:spcPts val="88"/>
              </a:spcBef>
            </a:pPr>
            <a:r>
              <a:rPr sz="1588" spc="-4" dirty="0" smtClean="0">
                <a:latin typeface="Arial"/>
                <a:cs typeface="Arial"/>
              </a:rPr>
              <a:t>[</a:t>
            </a:r>
            <a:r>
              <a:rPr sz="1588" spc="-4" dirty="0">
                <a:latin typeface="Arial"/>
                <a:cs typeface="Arial"/>
              </a:rPr>
              <a:t>A.</a:t>
            </a:r>
            <a:r>
              <a:rPr sz="1588" spc="-84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672354" y="1447800"/>
            <a:ext cx="6858000" cy="109855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888114" marR="4483" indent="-877467" algn="ctr">
              <a:spcBef>
                <a:spcPts val="88"/>
              </a:spcBef>
              <a:tabLst>
                <a:tab pos="2607748" algn="l"/>
                <a:tab pos="3126048" algn="l"/>
                <a:tab pos="4795813" algn="l"/>
              </a:tabLst>
            </a:pPr>
            <a:r>
              <a:rPr sz="3530" dirty="0"/>
              <a:t>sounds</a:t>
            </a:r>
            <a:r>
              <a:rPr sz="3530" spc="-4" dirty="0"/>
              <a:t> </a:t>
            </a:r>
            <a:r>
              <a:rPr sz="3530" dirty="0"/>
              <a:t>like </a:t>
            </a:r>
            <a:r>
              <a:rPr sz="3530" spc="-4" dirty="0"/>
              <a:t>t</a:t>
            </a:r>
            <a:r>
              <a:rPr sz="3530" dirty="0"/>
              <a:t>he	</a:t>
            </a:r>
            <a:r>
              <a:rPr sz="3530" dirty="0" smtClean="0"/>
              <a:t>solu</a:t>
            </a:r>
            <a:r>
              <a:rPr sz="3530" spc="-4" dirty="0" smtClean="0"/>
              <a:t>t</a:t>
            </a:r>
            <a:r>
              <a:rPr sz="3530" dirty="0" smtClean="0"/>
              <a:t>ion</a:t>
            </a:r>
            <a:r>
              <a:rPr lang="en-IN" sz="3530" dirty="0"/>
              <a:t> </a:t>
            </a:r>
            <a:r>
              <a:rPr sz="3530" spc="-4" dirty="0" smtClean="0"/>
              <a:t>t</a:t>
            </a:r>
            <a:r>
              <a:rPr sz="3530" dirty="0" smtClean="0"/>
              <a:t>o</a:t>
            </a:r>
            <a:r>
              <a:rPr lang="en-IN" sz="3530" dirty="0"/>
              <a:t> </a:t>
            </a:r>
            <a:r>
              <a:rPr sz="3530" dirty="0" smtClean="0"/>
              <a:t>learning</a:t>
            </a:r>
            <a:r>
              <a:rPr sz="3530" dirty="0"/>
              <a:t>	</a:t>
            </a:r>
            <a:r>
              <a:rPr sz="3530" spc="-4" dirty="0" smtClean="0"/>
              <a:t>F</a:t>
            </a:r>
            <a:r>
              <a:rPr lang="en-IN" sz="3530" spc="-4" dirty="0" smtClean="0"/>
              <a:t> : X </a:t>
            </a:r>
            <a:r>
              <a:rPr lang="en-IN" sz="3530" spc="-4" dirty="0" smtClean="0">
                <a:sym typeface="Wingdings" panose="05000000000000000000" pitchFamily="2" charset="2"/>
              </a:rPr>
              <a:t> Y </a:t>
            </a:r>
            <a:r>
              <a:rPr sz="3530" dirty="0" smtClean="0"/>
              <a:t>or</a:t>
            </a:r>
            <a:r>
              <a:rPr sz="3530" spc="-4" dirty="0" smtClean="0"/>
              <a:t> </a:t>
            </a:r>
            <a:r>
              <a:rPr sz="3530" dirty="0" smtClean="0"/>
              <a:t>P(Y</a:t>
            </a:r>
            <a:r>
              <a:rPr lang="en-IN" sz="3530" dirty="0" smtClean="0"/>
              <a:t> </a:t>
            </a:r>
            <a:r>
              <a:rPr sz="3530" dirty="0" smtClean="0"/>
              <a:t>|</a:t>
            </a:r>
            <a:r>
              <a:rPr lang="en-IN" sz="3530" dirty="0"/>
              <a:t> </a:t>
            </a:r>
            <a:r>
              <a:rPr sz="3530" dirty="0" smtClean="0"/>
              <a:t>X)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672354" y="2987489"/>
            <a:ext cx="7597587" cy="2990358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871864" marR="816952" indent="470672">
              <a:lnSpc>
                <a:spcPts val="3353"/>
              </a:lnSpc>
              <a:spcBef>
                <a:spcPts val="229"/>
              </a:spcBef>
            </a:pP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Main problem: learning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P(Y|X) 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can require more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data than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we</a:t>
            </a:r>
            <a:r>
              <a:rPr sz="2824" spc="-5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have</a:t>
            </a:r>
            <a:endParaRPr sz="2824" dirty="0">
              <a:latin typeface="Arial"/>
              <a:cs typeface="Arial"/>
            </a:endParaRPr>
          </a:p>
          <a:p>
            <a:pPr marL="11206" marR="4483">
              <a:lnSpc>
                <a:spcPts val="3353"/>
              </a:lnSpc>
              <a:spcBef>
                <a:spcPts val="2824"/>
              </a:spcBef>
            </a:pPr>
            <a:r>
              <a:rPr sz="2824" dirty="0">
                <a:latin typeface="Arial"/>
                <a:cs typeface="Arial"/>
              </a:rPr>
              <a:t>consider learning Joint </a:t>
            </a:r>
            <a:r>
              <a:rPr sz="2824" spc="-4" dirty="0">
                <a:latin typeface="Arial"/>
                <a:cs typeface="Arial"/>
              </a:rPr>
              <a:t>Dist. with </a:t>
            </a:r>
            <a:r>
              <a:rPr sz="2824" dirty="0">
                <a:latin typeface="Arial"/>
                <a:cs typeface="Arial"/>
              </a:rPr>
              <a:t>100 </a:t>
            </a:r>
            <a:r>
              <a:rPr sz="2824" spc="-4" dirty="0">
                <a:latin typeface="Arial"/>
                <a:cs typeface="Arial"/>
              </a:rPr>
              <a:t>attributes </a:t>
            </a:r>
            <a:r>
              <a:rPr sz="2824" dirty="0">
                <a:solidFill>
                  <a:srgbClr val="FF0000"/>
                </a:solidFill>
                <a:latin typeface="Arial"/>
                <a:cs typeface="Arial"/>
              </a:rPr>
              <a:t># of rows in </a:t>
            </a: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this</a:t>
            </a:r>
            <a:r>
              <a:rPr sz="2824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table?</a:t>
            </a:r>
            <a:r>
              <a:rPr lang="en-IN" sz="2824" spc="-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471" spc="-4" dirty="0">
                <a:latin typeface="Arial"/>
                <a:cs typeface="Arial"/>
              </a:rPr>
              <a:t>2</a:t>
            </a:r>
            <a:r>
              <a:rPr lang="en-IN" sz="2471" spc="-4" baseline="30000" dirty="0">
                <a:latin typeface="Arial"/>
                <a:cs typeface="Arial"/>
              </a:rPr>
              <a:t>100 </a:t>
            </a:r>
            <a:r>
              <a:rPr lang="en-IN" sz="2471" spc="-4" dirty="0">
                <a:latin typeface="Arial"/>
                <a:cs typeface="Arial"/>
              </a:rPr>
              <a:t>~ 10</a:t>
            </a:r>
            <a:r>
              <a:rPr lang="en-IN" sz="2471" spc="-4" baseline="30000" dirty="0">
                <a:latin typeface="Arial"/>
                <a:cs typeface="Arial"/>
              </a:rPr>
              <a:t>30</a:t>
            </a:r>
            <a:endParaRPr sz="2471" dirty="0">
              <a:latin typeface="Arial"/>
              <a:cs typeface="Arial"/>
            </a:endParaRPr>
          </a:p>
          <a:p>
            <a:pPr marL="11206">
              <a:lnSpc>
                <a:spcPts val="3246"/>
              </a:lnSpc>
            </a:pPr>
            <a:r>
              <a:rPr sz="2824" dirty="0">
                <a:solidFill>
                  <a:srgbClr val="FF0000"/>
                </a:solidFill>
                <a:latin typeface="Arial"/>
                <a:cs typeface="Arial"/>
              </a:rPr>
              <a:t># of people on</a:t>
            </a:r>
            <a:r>
              <a:rPr sz="2824" spc="-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earth?</a:t>
            </a:r>
            <a:r>
              <a:rPr lang="en-IN" sz="2824" spc="-4" dirty="0">
                <a:latin typeface="Arial"/>
                <a:cs typeface="Arial"/>
              </a:rPr>
              <a:t>10</a:t>
            </a:r>
            <a:r>
              <a:rPr lang="en-IN" sz="2824" spc="-4" baseline="30000" dirty="0">
                <a:latin typeface="Arial"/>
                <a:cs typeface="Arial"/>
              </a:rPr>
              <a:t>9</a:t>
            </a:r>
            <a:endParaRPr sz="2824" dirty="0">
              <a:latin typeface="Arial"/>
              <a:cs typeface="Arial"/>
            </a:endParaRPr>
          </a:p>
          <a:p>
            <a:pPr marL="11206">
              <a:spcBef>
                <a:spcPts val="53"/>
              </a:spcBef>
            </a:pP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fraction </a:t>
            </a:r>
            <a:r>
              <a:rPr sz="2824" dirty="0">
                <a:solidFill>
                  <a:srgbClr val="FF0000"/>
                </a:solidFill>
                <a:latin typeface="Arial"/>
                <a:cs typeface="Arial"/>
              </a:rPr>
              <a:t>of rows </a:t>
            </a: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with </a:t>
            </a:r>
            <a:r>
              <a:rPr sz="2824" dirty="0">
                <a:solidFill>
                  <a:srgbClr val="FF0000"/>
                </a:solidFill>
                <a:latin typeface="Arial"/>
                <a:cs typeface="Arial"/>
              </a:rPr>
              <a:t>0 </a:t>
            </a:r>
            <a:r>
              <a:rPr sz="2824" spc="-4" dirty="0">
                <a:solidFill>
                  <a:srgbClr val="FF0000"/>
                </a:solidFill>
                <a:latin typeface="Arial"/>
                <a:cs typeface="Arial"/>
              </a:rPr>
              <a:t>training</a:t>
            </a:r>
            <a:r>
              <a:rPr sz="2824" spc="-9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srgbClr val="FF0000"/>
                </a:solidFill>
                <a:latin typeface="Arial"/>
                <a:cs typeface="Arial"/>
              </a:rPr>
              <a:t>examples?</a:t>
            </a:r>
            <a:r>
              <a:rPr lang="en-IN" sz="282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118" dirty="0">
                <a:latin typeface="Arial"/>
                <a:cs typeface="Arial"/>
              </a:rPr>
              <a:t>0.9999</a:t>
            </a:r>
            <a:endParaRPr sz="2118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575"/>
            <a:ext cx="4121150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dirty="0"/>
              <a:t>What to</a:t>
            </a:r>
            <a:r>
              <a:rPr sz="3530" spc="-88" dirty="0"/>
              <a:t> </a:t>
            </a:r>
            <a:r>
              <a:rPr sz="3530" spc="-4" dirty="0"/>
              <a:t>do?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219200" y="1981200"/>
            <a:ext cx="6436659" cy="1802982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59466" marR="762041" indent="-448259">
              <a:lnSpc>
                <a:spcPts val="3353"/>
              </a:lnSpc>
              <a:spcBef>
                <a:spcPts val="229"/>
              </a:spcBef>
              <a:buAutoNum type="arabicPeriod"/>
              <a:tabLst>
                <a:tab pos="464509" algn="l"/>
                <a:tab pos="465069" algn="l"/>
              </a:tabLst>
            </a:pPr>
            <a:r>
              <a:rPr sz="2824" dirty="0">
                <a:latin typeface="Arial"/>
                <a:cs typeface="Arial"/>
              </a:rPr>
              <a:t>Be smart about how we</a:t>
            </a:r>
            <a:r>
              <a:rPr sz="2824" spc="-71" dirty="0">
                <a:latin typeface="Arial"/>
                <a:cs typeface="Arial"/>
              </a:rPr>
              <a:t> </a:t>
            </a:r>
            <a:r>
              <a:rPr sz="2824" spc="-4" dirty="0">
                <a:latin typeface="Arial"/>
                <a:cs typeface="Arial"/>
              </a:rPr>
              <a:t>estimate  probabilities from </a:t>
            </a:r>
            <a:r>
              <a:rPr sz="2824" dirty="0">
                <a:latin typeface="Arial"/>
                <a:cs typeface="Arial"/>
              </a:rPr>
              <a:t>sparse</a:t>
            </a:r>
            <a:r>
              <a:rPr sz="2824" spc="-4" dirty="0">
                <a:latin typeface="Arial"/>
                <a:cs typeface="Arial"/>
              </a:rPr>
              <a:t> data</a:t>
            </a:r>
            <a:endParaRPr sz="2824" dirty="0">
              <a:latin typeface="Arial"/>
              <a:cs typeface="Arial"/>
            </a:endParaRPr>
          </a:p>
          <a:p>
            <a:pPr marL="812470" lvl="1" indent="-453862">
              <a:spcBef>
                <a:spcPts val="449"/>
              </a:spcBef>
              <a:buChar char="–"/>
              <a:tabLst>
                <a:tab pos="811909" algn="l"/>
                <a:tab pos="812470" algn="l"/>
              </a:tabLst>
            </a:pPr>
            <a:r>
              <a:rPr sz="2471" dirty="0">
                <a:latin typeface="Arial"/>
                <a:cs typeface="Arial"/>
              </a:rPr>
              <a:t>maximum likelihood</a:t>
            </a:r>
            <a:r>
              <a:rPr sz="2471" spc="-13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estimates</a:t>
            </a:r>
            <a:endParaRPr sz="2471" dirty="0">
              <a:latin typeface="Arial"/>
              <a:cs typeface="Arial"/>
            </a:endParaRPr>
          </a:p>
          <a:p>
            <a:pPr marL="812470" lvl="1" indent="-453862">
              <a:spcBef>
                <a:spcPts val="653"/>
              </a:spcBef>
              <a:buChar char="–"/>
              <a:tabLst>
                <a:tab pos="811909" algn="l"/>
                <a:tab pos="812470" algn="l"/>
              </a:tabLst>
            </a:pPr>
            <a:r>
              <a:rPr sz="2471" dirty="0">
                <a:latin typeface="Arial"/>
                <a:cs typeface="Arial"/>
              </a:rPr>
              <a:t>maximum a </a:t>
            </a:r>
            <a:r>
              <a:rPr sz="2471" spc="-4" dirty="0">
                <a:latin typeface="Arial"/>
                <a:cs typeface="Arial"/>
              </a:rPr>
              <a:t>posteriori</a:t>
            </a:r>
            <a:r>
              <a:rPr sz="2471" spc="-9" dirty="0">
                <a:latin typeface="Arial"/>
                <a:cs typeface="Arial"/>
              </a:rPr>
              <a:t> </a:t>
            </a:r>
            <a:r>
              <a:rPr sz="2471" spc="-4" dirty="0" smtClean="0">
                <a:latin typeface="Arial"/>
                <a:cs typeface="Arial"/>
              </a:rPr>
              <a:t>estimates</a:t>
            </a:r>
            <a:endParaRPr sz="2471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838200" y="1981200"/>
            <a:ext cx="7239000" cy="109776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508774" marR="4483" indent="-498128">
              <a:spcBef>
                <a:spcPts val="88"/>
              </a:spcBef>
              <a:tabLst>
                <a:tab pos="2327586" algn="l"/>
                <a:tab pos="4620432" algn="l"/>
              </a:tabLst>
            </a:pPr>
            <a:r>
              <a:rPr sz="3530" dirty="0"/>
              <a:t>1.</a:t>
            </a:r>
            <a:r>
              <a:rPr sz="3530" spc="-4" dirty="0"/>
              <a:t> </a:t>
            </a:r>
            <a:r>
              <a:rPr sz="3530" dirty="0"/>
              <a:t>Be smart</a:t>
            </a:r>
            <a:r>
              <a:rPr sz="3530" spc="-4" dirty="0"/>
              <a:t> </a:t>
            </a:r>
            <a:r>
              <a:rPr sz="3530" dirty="0"/>
              <a:t>about</a:t>
            </a:r>
            <a:r>
              <a:rPr sz="3530" spc="-4" dirty="0"/>
              <a:t> </a:t>
            </a:r>
            <a:r>
              <a:rPr lang="en-IN" sz="3530" dirty="0" smtClean="0"/>
              <a:t>how </a:t>
            </a:r>
            <a:r>
              <a:rPr sz="3530" dirty="0" smtClean="0"/>
              <a:t>we </a:t>
            </a:r>
            <a:r>
              <a:rPr sz="3530" spc="-4" dirty="0" smtClean="0"/>
              <a:t>estimate</a:t>
            </a:r>
            <a:r>
              <a:rPr lang="en-IN" sz="3530" spc="-4" dirty="0" smtClean="0"/>
              <a:t> </a:t>
            </a:r>
            <a:r>
              <a:rPr sz="3530" spc="-4" dirty="0"/>
              <a:t>	probabilities</a:t>
            </a:r>
            <a:endParaRPr sz="353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9065" y="620806"/>
            <a:ext cx="5628715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>
                <a:solidFill>
                  <a:srgbClr val="3333CC"/>
                </a:solidFill>
                <a:latin typeface="Arial"/>
                <a:cs typeface="Arial"/>
              </a:rPr>
              <a:t>Estimating Probability </a:t>
            </a:r>
            <a:r>
              <a:rPr sz="3177" dirty="0">
                <a:solidFill>
                  <a:srgbClr val="3333CC"/>
                </a:solidFill>
                <a:latin typeface="Arial"/>
                <a:cs typeface="Arial"/>
              </a:rPr>
              <a:t>of</a:t>
            </a:r>
            <a:r>
              <a:rPr sz="3177" spc="-9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177" dirty="0">
                <a:solidFill>
                  <a:srgbClr val="3333CC"/>
                </a:solidFill>
                <a:latin typeface="Arial"/>
                <a:cs typeface="Arial"/>
              </a:rPr>
              <a:t>Heads</a:t>
            </a:r>
            <a:endParaRPr sz="3177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98215" y="1371600"/>
            <a:ext cx="1679625" cy="86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891594" y="2667000"/>
            <a:ext cx="7485924" cy="3244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 txBox="1"/>
          <p:nvPr/>
        </p:nvSpPr>
        <p:spPr>
          <a:xfrm>
            <a:off x="7061947" y="2179483"/>
            <a:ext cx="131557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17513" algn="l"/>
              </a:tabLst>
            </a:pPr>
            <a:r>
              <a:rPr sz="2118" dirty="0">
                <a:latin typeface="Arial"/>
                <a:cs typeface="Arial"/>
              </a:rPr>
              <a:t>X=1	X=0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quarter" idx="10"/>
          </p:nvPr>
        </p:nvSpPr>
        <p:spPr>
          <a:xfrm>
            <a:off x="737347" y="1643845"/>
            <a:ext cx="6324600" cy="1143000"/>
          </a:xfrm>
          <a:prstGeom prst="rect">
            <a:avLst/>
          </a:prstGeom>
        </p:spPr>
        <p:txBody>
          <a:bodyPr vert="horz" wrap="square" lIns="0" tIns="11206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10682">
              <a:spcBef>
                <a:spcPts val="88"/>
              </a:spcBef>
            </a:pPr>
            <a:r>
              <a:rPr lang="en-IN" sz="2800" dirty="0" smtClean="0"/>
              <a:t>Case A:</a:t>
            </a:r>
          </a:p>
          <a:p>
            <a:pPr marL="610732" lvl="1">
              <a:spcBef>
                <a:spcPts val="88"/>
              </a:spcBef>
            </a:pPr>
            <a:r>
              <a:rPr sz="2400" dirty="0" smtClean="0"/>
              <a:t>100 </a:t>
            </a:r>
            <a:r>
              <a:rPr sz="2400" spc="-4" dirty="0"/>
              <a:t>flips: </a:t>
            </a:r>
            <a:r>
              <a:rPr sz="2400" dirty="0"/>
              <a:t>51 Heads (X=1), 49 </a:t>
            </a:r>
            <a:r>
              <a:rPr sz="2400" spc="-4" dirty="0"/>
              <a:t>Tails</a:t>
            </a:r>
            <a:r>
              <a:rPr sz="2400" spc="-62" dirty="0"/>
              <a:t> </a:t>
            </a:r>
            <a:r>
              <a:rPr sz="2400" dirty="0"/>
              <a:t>(X=0</a:t>
            </a:r>
            <a:r>
              <a:rPr sz="2400" dirty="0" smtClean="0"/>
              <a:t>)</a:t>
            </a:r>
            <a:endParaRPr lang="en-IN" sz="2400" dirty="0"/>
          </a:p>
          <a:p>
            <a:pPr marL="210682">
              <a:spcBef>
                <a:spcPts val="88"/>
              </a:spcBef>
            </a:pPr>
            <a:endParaRPr sz="4400" dirty="0">
              <a:latin typeface="Times New Roman"/>
              <a:cs typeface="Times New Roman"/>
            </a:endParaRPr>
          </a:p>
          <a:p>
            <a:pPr marL="11767"/>
            <a:r>
              <a:rPr lang="en-IN" sz="2800" spc="-4" dirty="0" smtClean="0"/>
              <a:t>Case</a:t>
            </a:r>
            <a:r>
              <a:rPr sz="2800" spc="-9" dirty="0" smtClean="0"/>
              <a:t> </a:t>
            </a:r>
            <a:r>
              <a:rPr sz="2800" dirty="0"/>
              <a:t>B:</a:t>
            </a:r>
          </a:p>
          <a:p>
            <a:pPr marL="610732" lvl="1">
              <a:spcBef>
                <a:spcPts val="671"/>
              </a:spcBef>
              <a:tabLst>
                <a:tab pos="1446196" algn="l"/>
              </a:tabLst>
            </a:pPr>
            <a:r>
              <a:rPr sz="2400" dirty="0"/>
              <a:t>3</a:t>
            </a:r>
            <a:r>
              <a:rPr sz="2400" spc="4" dirty="0"/>
              <a:t> </a:t>
            </a:r>
            <a:r>
              <a:rPr sz="2400" spc="-4" dirty="0" smtClean="0"/>
              <a:t>flips:</a:t>
            </a:r>
            <a:r>
              <a:rPr lang="en-IN" sz="2400" spc="-4" dirty="0" smtClean="0"/>
              <a:t> </a:t>
            </a:r>
            <a:r>
              <a:rPr sz="2400" dirty="0" smtClean="0"/>
              <a:t>2 </a:t>
            </a:r>
            <a:r>
              <a:rPr sz="2400" dirty="0"/>
              <a:t>Heads (X=1), 1 </a:t>
            </a:r>
            <a:r>
              <a:rPr sz="2400" spc="-4" dirty="0"/>
              <a:t>Tails</a:t>
            </a:r>
            <a:r>
              <a:rPr sz="2400" spc="-40" dirty="0"/>
              <a:t> </a:t>
            </a:r>
            <a:r>
              <a:rPr sz="2400" dirty="0"/>
              <a:t>(X=0</a:t>
            </a:r>
            <a:r>
              <a:rPr sz="2400" dirty="0" smtClean="0"/>
              <a:t>)</a:t>
            </a:r>
            <a:endParaRPr lang="en-IN" sz="2400" dirty="0"/>
          </a:p>
          <a:p>
            <a:pPr marL="210682">
              <a:spcBef>
                <a:spcPts val="671"/>
              </a:spcBef>
              <a:tabLst>
                <a:tab pos="1446196" algn="l"/>
              </a:tabLst>
            </a:pPr>
            <a:endParaRPr lang="en-IN" sz="2800" dirty="0" smtClean="0"/>
          </a:p>
          <a:p>
            <a:pPr marL="210682">
              <a:spcBef>
                <a:spcPts val="671"/>
              </a:spcBef>
              <a:tabLst>
                <a:tab pos="1446196" algn="l"/>
              </a:tabLst>
            </a:pPr>
            <a:r>
              <a:rPr lang="en-IN" sz="2800" dirty="0" smtClean="0">
                <a:latin typeface="Arial"/>
                <a:cs typeface="Arial"/>
              </a:rPr>
              <a:t>Case </a:t>
            </a:r>
            <a:r>
              <a:rPr lang="en-IN" sz="2800" dirty="0">
                <a:latin typeface="Arial"/>
                <a:cs typeface="Arial"/>
              </a:rPr>
              <a:t>C: (online</a:t>
            </a:r>
            <a:r>
              <a:rPr lang="en-IN" sz="2800" spc="-93" dirty="0">
                <a:latin typeface="Arial"/>
                <a:cs typeface="Arial"/>
              </a:rPr>
              <a:t> </a:t>
            </a:r>
            <a:r>
              <a:rPr lang="en-IN" sz="2800" dirty="0" smtClean="0">
                <a:latin typeface="Arial"/>
                <a:cs typeface="Arial"/>
              </a:rPr>
              <a:t>learning)</a:t>
            </a:r>
          </a:p>
          <a:p>
            <a:pPr marL="610732" lvl="1">
              <a:spcBef>
                <a:spcPts val="671"/>
              </a:spcBef>
              <a:tabLst>
                <a:tab pos="1446196" algn="l"/>
              </a:tabLst>
            </a:pPr>
            <a:r>
              <a:rPr lang="en-US" sz="2400" dirty="0">
                <a:latin typeface="Arial"/>
                <a:cs typeface="Arial"/>
              </a:rPr>
              <a:t>keep </a:t>
            </a:r>
            <a:r>
              <a:rPr lang="en-US" sz="2400" spc="-4" dirty="0">
                <a:latin typeface="Arial"/>
                <a:cs typeface="Arial"/>
              </a:rPr>
              <a:t>flipping, </a:t>
            </a:r>
            <a:r>
              <a:rPr lang="en-US" sz="2400" dirty="0">
                <a:latin typeface="Arial"/>
                <a:cs typeface="Arial"/>
              </a:rPr>
              <a:t>want single learning </a:t>
            </a:r>
            <a:r>
              <a:rPr lang="en-US" sz="2400" spc="-4" dirty="0">
                <a:latin typeface="Arial"/>
                <a:cs typeface="Arial"/>
              </a:rPr>
              <a:t>algorithm  that </a:t>
            </a:r>
            <a:r>
              <a:rPr lang="en-US" sz="2400" dirty="0">
                <a:latin typeface="Arial"/>
                <a:cs typeface="Arial"/>
              </a:rPr>
              <a:t>gives reasonable </a:t>
            </a:r>
            <a:r>
              <a:rPr lang="en-US" sz="2400" spc="-4" dirty="0">
                <a:latin typeface="Arial"/>
                <a:cs typeface="Arial"/>
              </a:rPr>
              <a:t>estimate after </a:t>
            </a:r>
            <a:r>
              <a:rPr lang="en-US" sz="2400" dirty="0">
                <a:latin typeface="Arial"/>
                <a:cs typeface="Arial"/>
              </a:rPr>
              <a:t>each</a:t>
            </a:r>
            <a:r>
              <a:rPr lang="en-US" sz="2400" spc="-22" dirty="0">
                <a:latin typeface="Arial"/>
                <a:cs typeface="Arial"/>
              </a:rPr>
              <a:t> </a:t>
            </a:r>
            <a:r>
              <a:rPr lang="en-US" sz="2400" spc="-4" dirty="0" smtClean="0">
                <a:latin typeface="Arial"/>
                <a:cs typeface="Arial"/>
              </a:rPr>
              <a:t>flip</a:t>
            </a:r>
            <a:endParaRPr lang="en-IN" sz="2400" dirty="0" smtClean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27953"/>
            <a:ext cx="60198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988207" algn="l"/>
              </a:tabLst>
            </a:pPr>
            <a:r>
              <a:rPr dirty="0"/>
              <a:t>Es</a:t>
            </a:r>
            <a:r>
              <a:rPr spc="-4" dirty="0"/>
              <a:t>t</a:t>
            </a:r>
            <a:r>
              <a:rPr dirty="0"/>
              <a:t>ima</a:t>
            </a:r>
            <a:r>
              <a:rPr spc="-4" dirty="0"/>
              <a:t>t</a:t>
            </a:r>
            <a:r>
              <a:rPr dirty="0"/>
              <a:t>ing</a:t>
            </a:r>
            <a:r>
              <a:rPr spc="-4" dirty="0"/>
              <a:t> </a:t>
            </a:r>
            <a:r>
              <a:rPr dirty="0"/>
              <a:t>θ</a:t>
            </a:r>
            <a:r>
              <a:rPr spc="-4" dirty="0"/>
              <a:t> </a:t>
            </a:r>
            <a:r>
              <a:rPr dirty="0" smtClean="0"/>
              <a:t>=</a:t>
            </a:r>
            <a:r>
              <a:rPr lang="en-IN" dirty="0" smtClean="0"/>
              <a:t> </a:t>
            </a:r>
            <a:r>
              <a:rPr dirty="0" smtClean="0"/>
              <a:t>P(X=1</a:t>
            </a:r>
            <a:r>
              <a:rPr dirty="0"/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6898215" y="1371600"/>
            <a:ext cx="1679625" cy="86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 txBox="1"/>
          <p:nvPr/>
        </p:nvSpPr>
        <p:spPr>
          <a:xfrm>
            <a:off x="7061947" y="2179483"/>
            <a:ext cx="131557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17513" algn="l"/>
              </a:tabLst>
            </a:pPr>
            <a:r>
              <a:rPr sz="2118" dirty="0">
                <a:latin typeface="Arial"/>
                <a:cs typeface="Arial"/>
              </a:rPr>
              <a:t>X=1	X=0</a:t>
            </a:r>
            <a:endParaRPr sz="2118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584200"/>
            <a:ext cx="6802438" cy="44608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/>
              <a:t>Principles </a:t>
            </a:r>
            <a:r>
              <a:rPr sz="2824" spc="-4" dirty="0"/>
              <a:t>for Estimating</a:t>
            </a:r>
            <a:r>
              <a:rPr sz="2824" dirty="0"/>
              <a:t> </a:t>
            </a:r>
            <a:r>
              <a:rPr sz="2824" spc="-4" dirty="0"/>
              <a:t>Probabilities</a:t>
            </a:r>
            <a:endParaRPr sz="2824" dirty="0"/>
          </a:p>
        </p:txBody>
      </p:sp>
      <p:sp>
        <p:nvSpPr>
          <p:cNvPr id="3" name="object 3"/>
          <p:cNvSpPr txBox="1"/>
          <p:nvPr/>
        </p:nvSpPr>
        <p:spPr>
          <a:xfrm>
            <a:off x="925284" y="1305262"/>
            <a:ext cx="6877610" cy="2780373"/>
          </a:xfrm>
          <a:prstGeom prst="rect">
            <a:avLst/>
          </a:prstGeom>
        </p:spPr>
        <p:txBody>
          <a:bodyPr vert="horz" wrap="square" lIns="0" tIns="79562" rIns="0" bIns="0" rtlCol="0">
            <a:spAutoFit/>
          </a:bodyPr>
          <a:lstStyle/>
          <a:p>
            <a:pPr marL="11206">
              <a:spcBef>
                <a:spcPts val="627"/>
              </a:spcBef>
            </a:pPr>
            <a:r>
              <a:rPr sz="2471" dirty="0">
                <a:latin typeface="Arial"/>
                <a:cs typeface="Arial"/>
              </a:rPr>
              <a:t>Principle 1 (maximum</a:t>
            </a:r>
            <a:r>
              <a:rPr sz="2471" spc="-18" dirty="0">
                <a:latin typeface="Arial"/>
                <a:cs typeface="Arial"/>
              </a:rPr>
              <a:t> </a:t>
            </a:r>
            <a:r>
              <a:rPr sz="2471" dirty="0">
                <a:latin typeface="Arial"/>
                <a:cs typeface="Arial"/>
              </a:rPr>
              <a:t>likelihood):</a:t>
            </a:r>
          </a:p>
          <a:p>
            <a:pPr marL="313781" indent="-302575">
              <a:spcBef>
                <a:spcPts val="543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choose </a:t>
            </a:r>
            <a:r>
              <a:rPr sz="2471" spc="-4" dirty="0">
                <a:latin typeface="Arial"/>
                <a:cs typeface="Arial"/>
              </a:rPr>
              <a:t>parameters </a:t>
            </a:r>
            <a:r>
              <a:rPr sz="2471" dirty="0">
                <a:latin typeface="Arial"/>
                <a:cs typeface="Arial"/>
              </a:rPr>
              <a:t>θ </a:t>
            </a:r>
            <a:r>
              <a:rPr sz="2471" spc="-4" dirty="0">
                <a:latin typeface="Arial"/>
                <a:cs typeface="Arial"/>
              </a:rPr>
              <a:t>that </a:t>
            </a:r>
            <a:r>
              <a:rPr sz="2471" dirty="0">
                <a:latin typeface="Arial"/>
                <a:cs typeface="Arial"/>
              </a:rPr>
              <a:t>maximize </a:t>
            </a:r>
            <a:r>
              <a:rPr sz="2471" b="1" spc="-4" dirty="0">
                <a:latin typeface="Arial"/>
                <a:cs typeface="Arial"/>
              </a:rPr>
              <a:t>P(data </a:t>
            </a:r>
            <a:r>
              <a:rPr sz="2471" b="1" dirty="0">
                <a:latin typeface="Arial"/>
                <a:cs typeface="Arial"/>
              </a:rPr>
              <a:t>|</a:t>
            </a:r>
            <a:r>
              <a:rPr sz="2471" b="1" spc="-22" dirty="0">
                <a:latin typeface="Arial"/>
                <a:cs typeface="Arial"/>
              </a:rPr>
              <a:t> </a:t>
            </a:r>
            <a:r>
              <a:rPr sz="2471" b="1" dirty="0">
                <a:latin typeface="Arial"/>
                <a:cs typeface="Arial"/>
              </a:rPr>
              <a:t>θ)</a:t>
            </a:r>
            <a:endParaRPr sz="2471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735" dirty="0">
              <a:latin typeface="Times New Roman"/>
              <a:cs typeface="Times New Roman"/>
            </a:endParaRPr>
          </a:p>
          <a:p>
            <a:pPr>
              <a:spcBef>
                <a:spcPts val="49"/>
              </a:spcBef>
              <a:buFont typeface="Arial"/>
              <a:buChar char="•"/>
            </a:pPr>
            <a:endParaRPr sz="3927" dirty="0">
              <a:latin typeface="Times New Roman"/>
              <a:cs typeface="Times New Roman"/>
            </a:endParaRPr>
          </a:p>
          <a:p>
            <a:pPr marL="11206"/>
            <a:r>
              <a:rPr sz="2471" dirty="0">
                <a:latin typeface="Arial"/>
                <a:cs typeface="Arial"/>
              </a:rPr>
              <a:t>Principle 2 (maximum a </a:t>
            </a:r>
            <a:r>
              <a:rPr sz="2471" spc="-4" dirty="0">
                <a:latin typeface="Arial"/>
                <a:cs typeface="Arial"/>
              </a:rPr>
              <a:t>posteriori</a:t>
            </a:r>
            <a:r>
              <a:rPr sz="2471" spc="-13" dirty="0">
                <a:latin typeface="Arial"/>
                <a:cs typeface="Arial"/>
              </a:rPr>
              <a:t> </a:t>
            </a:r>
            <a:r>
              <a:rPr sz="2471" spc="-4" dirty="0">
                <a:latin typeface="Arial"/>
                <a:cs typeface="Arial"/>
              </a:rPr>
              <a:t>prob.):</a:t>
            </a:r>
            <a:endParaRPr sz="2471" dirty="0">
              <a:latin typeface="Arial"/>
              <a:cs typeface="Arial"/>
            </a:endParaRPr>
          </a:p>
          <a:p>
            <a:pPr marL="313781" indent="-302575">
              <a:spcBef>
                <a:spcPts val="653"/>
              </a:spcBef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latin typeface="Arial"/>
                <a:cs typeface="Arial"/>
              </a:rPr>
              <a:t>choose </a:t>
            </a:r>
            <a:r>
              <a:rPr sz="2471" spc="-4" dirty="0">
                <a:latin typeface="Arial"/>
                <a:cs typeface="Arial"/>
              </a:rPr>
              <a:t>parameters </a:t>
            </a:r>
            <a:r>
              <a:rPr sz="2471" dirty="0">
                <a:latin typeface="Arial"/>
                <a:cs typeface="Arial"/>
              </a:rPr>
              <a:t>θ </a:t>
            </a:r>
            <a:r>
              <a:rPr sz="2471" spc="-4" dirty="0">
                <a:latin typeface="Arial"/>
                <a:cs typeface="Arial"/>
              </a:rPr>
              <a:t>that </a:t>
            </a:r>
            <a:r>
              <a:rPr sz="2471" dirty="0">
                <a:latin typeface="Arial"/>
                <a:cs typeface="Arial"/>
              </a:rPr>
              <a:t>maximize </a:t>
            </a:r>
            <a:r>
              <a:rPr sz="2471" b="1" dirty="0">
                <a:latin typeface="Arial"/>
                <a:cs typeface="Arial"/>
              </a:rPr>
              <a:t>P(θ |</a:t>
            </a:r>
            <a:r>
              <a:rPr sz="2471" b="1" spc="-31" dirty="0">
                <a:latin typeface="Arial"/>
                <a:cs typeface="Arial"/>
              </a:rPr>
              <a:t> </a:t>
            </a:r>
            <a:r>
              <a:rPr sz="2471" b="1" spc="-4" dirty="0">
                <a:latin typeface="Arial"/>
                <a:cs typeface="Arial"/>
              </a:rPr>
              <a:t>data)</a:t>
            </a:r>
            <a:endParaRPr sz="2471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4294200"/>
            <a:ext cx="8458200" cy="2209800"/>
          </a:xfrm>
        </p:spPr>
        <p:txBody>
          <a:bodyPr rtlCol="0">
            <a:normAutofit/>
          </a:bodyPr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Lecture No. – </a:t>
            </a:r>
            <a:r>
              <a:rPr lang="en-US" sz="3600" dirty="0" smtClean="0">
                <a:latin typeface="+mn-lt"/>
                <a:cs typeface="Courier New" pitchFamily="49" charset="0"/>
              </a:rPr>
              <a:t>12 </a:t>
            </a:r>
            <a:r>
              <a:rPr lang="en-US" sz="3600" dirty="0">
                <a:latin typeface="+mn-lt"/>
                <a:cs typeface="Courier New" pitchFamily="49" charset="0"/>
              </a:rPr>
              <a:t>| </a:t>
            </a:r>
            <a:r>
              <a:rPr lang="en-US" sz="3600" dirty="0" smtClean="0">
                <a:latin typeface="+mn-lt"/>
                <a:cs typeface="Courier New" pitchFamily="49" charset="0"/>
              </a:rPr>
              <a:t>Bayesian Learning</a:t>
            </a:r>
            <a:endParaRPr lang="en-US" sz="3600" dirty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>
                <a:latin typeface="+mn-lt"/>
                <a:cs typeface="Courier New" pitchFamily="49" charset="0"/>
              </a:rPr>
              <a:t>Date – </a:t>
            </a:r>
            <a:r>
              <a:rPr lang="en-US" sz="3600" dirty="0" smtClean="0">
                <a:latin typeface="+mn-lt"/>
                <a:cs typeface="Courier New" pitchFamily="49" charset="0"/>
              </a:rPr>
              <a:t>26/08/2023</a:t>
            </a:r>
            <a:endParaRPr lang="en-US" sz="3600" dirty="0">
              <a:latin typeface="+mn-lt"/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sz="3600" dirty="0" smtClean="0">
                <a:latin typeface="+mn-lt"/>
                <a:cs typeface="Courier New" pitchFamily="49" charset="0"/>
              </a:rPr>
              <a:t>Time: 2 </a:t>
            </a:r>
            <a:r>
              <a:rPr lang="en-US" sz="3600" dirty="0">
                <a:latin typeface="+mn-lt"/>
                <a:cs typeface="Courier New" pitchFamily="49" charset="0"/>
              </a:rPr>
              <a:t>PM – 4</a:t>
            </a:r>
            <a:r>
              <a:rPr lang="en-US" sz="3600" dirty="0" smtClean="0">
                <a:latin typeface="+mn-lt"/>
                <a:cs typeface="Courier New" pitchFamily="49" charset="0"/>
              </a:rPr>
              <a:t> </a:t>
            </a:r>
            <a:r>
              <a:rPr lang="en-US" sz="3600" dirty="0">
                <a:latin typeface="+mn-lt"/>
                <a:cs typeface="Courier New" pitchFamily="49" charset="0"/>
              </a:rPr>
              <a:t>PM</a:t>
            </a:r>
          </a:p>
        </p:txBody>
      </p:sp>
      <p:sp>
        <p:nvSpPr>
          <p:cNvPr id="3" name="Google Shape;292;p47">
            <a:extLst>
              <a:ext uri="{FF2B5EF4-FFF2-40B4-BE49-F238E27FC236}">
                <a16:creationId xmlns:a16="http://schemas.microsoft.com/office/drawing/2014/main" xmlns="" id="{366F6C36-8DDB-476E-98C5-1E9501A72093}"/>
              </a:ext>
            </a:extLst>
          </p:cNvPr>
          <p:cNvSpPr txBox="1"/>
          <p:nvPr/>
        </p:nvSpPr>
        <p:spPr>
          <a:xfrm>
            <a:off x="228600" y="6019800"/>
            <a:ext cx="9067800" cy="9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R="176530" lvl="0">
              <a:lnSpc>
                <a:spcPct val="804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1400" i="1" dirty="0">
                <a:latin typeface="Trebuchet MS"/>
                <a:ea typeface="Trebuchet MS"/>
                <a:cs typeface="Trebuchet MS"/>
                <a:sym typeface="Trebuchet MS"/>
              </a:rPr>
              <a:t>Grateful Acknowledgement : These slides were assembled leveraging the content </a:t>
            </a:r>
            <a:r>
              <a:rPr lang="en-US" sz="1400" i="1" dirty="0" smtClean="0">
                <a:latin typeface="Trebuchet MS"/>
                <a:ea typeface="Trebuchet MS"/>
                <a:cs typeface="Trebuchet MS"/>
                <a:sym typeface="Trebuchet MS"/>
              </a:rPr>
              <a:t>created by the </a:t>
            </a:r>
            <a:r>
              <a:rPr lang="en-US" sz="1400" i="1" dirty="0">
                <a:latin typeface="Trebuchet MS"/>
                <a:ea typeface="Trebuchet MS"/>
                <a:cs typeface="Trebuchet MS"/>
                <a:sym typeface="Trebuchet MS"/>
              </a:rPr>
              <a:t>many </a:t>
            </a:r>
            <a:r>
              <a:rPr lang="en-US" sz="1400" i="1" dirty="0" smtClean="0">
                <a:latin typeface="Trebuchet MS"/>
                <a:ea typeface="Trebuchet MS"/>
                <a:cs typeface="Trebuchet MS"/>
                <a:sym typeface="Trebuchet MS"/>
              </a:rPr>
              <a:t>instructors who </a:t>
            </a:r>
            <a:r>
              <a:rPr lang="en-US" sz="1400" i="1" dirty="0">
                <a:latin typeface="Trebuchet MS"/>
                <a:ea typeface="Trebuchet MS"/>
                <a:cs typeface="Trebuchet MS"/>
                <a:sym typeface="Trebuchet MS"/>
              </a:rPr>
              <a:t>made their course materials freely available online</a:t>
            </a:r>
            <a:r>
              <a:rPr lang="en-US" i="1" dirty="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134920" y="306288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5560" y="3053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9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515938"/>
            <a:ext cx="5448300" cy="44608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/>
              <a:t>Maximum Likelihood</a:t>
            </a:r>
            <a:r>
              <a:rPr sz="2824" spc="-57" dirty="0"/>
              <a:t> </a:t>
            </a:r>
            <a:r>
              <a:rPr sz="2824" spc="-4" dirty="0"/>
              <a:t>Estimation</a:t>
            </a:r>
            <a:endParaRPr sz="2824" dirty="0"/>
          </a:p>
        </p:txBody>
      </p:sp>
      <p:sp>
        <p:nvSpPr>
          <p:cNvPr id="3" name="object 3"/>
          <p:cNvSpPr txBox="1"/>
          <p:nvPr/>
        </p:nvSpPr>
        <p:spPr>
          <a:xfrm>
            <a:off x="741829" y="1463754"/>
            <a:ext cx="3639671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1909024" algn="l"/>
              </a:tabLst>
            </a:pPr>
            <a:r>
              <a:rPr sz="2118" dirty="0">
                <a:latin typeface="Arial"/>
                <a:cs typeface="Arial"/>
              </a:rPr>
              <a:t>P(X=1)</a:t>
            </a:r>
            <a:r>
              <a:rPr sz="2118" spc="-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=</a:t>
            </a:r>
            <a:r>
              <a:rPr sz="2118" spc="-4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θ	P(X=0) =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(1-θ)</a:t>
            </a:r>
          </a:p>
          <a:p>
            <a:pPr>
              <a:spcBef>
                <a:spcPts val="22"/>
              </a:spcBef>
            </a:pPr>
            <a:endParaRPr sz="3044" dirty="0"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latin typeface="Arial"/>
                <a:cs typeface="Arial"/>
              </a:rPr>
              <a:t>Data D:</a:t>
            </a:r>
            <a:endParaRPr sz="2118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829" y="3822999"/>
            <a:ext cx="7440706" cy="1495801"/>
          </a:xfrm>
          <a:prstGeom prst="rect">
            <a:avLst/>
          </a:prstGeom>
        </p:spPr>
        <p:txBody>
          <a:bodyPr vert="horz" wrap="square" lIns="0" tIns="69476" rIns="0" bIns="0" rtlCol="0">
            <a:spAutoFit/>
          </a:bodyPr>
          <a:lstStyle/>
          <a:p>
            <a:pPr marL="11206">
              <a:spcBef>
                <a:spcPts val="547"/>
              </a:spcBef>
              <a:tabLst>
                <a:tab pos="3643227" algn="l"/>
                <a:tab pos="5048519" algn="l"/>
              </a:tabLst>
            </a:pPr>
            <a:r>
              <a:rPr sz="2118" spc="-4" dirty="0">
                <a:latin typeface="Arial"/>
                <a:cs typeface="Arial"/>
              </a:rPr>
              <a:t>Flips </a:t>
            </a:r>
            <a:r>
              <a:rPr sz="2118" dirty="0">
                <a:latin typeface="Arial"/>
                <a:cs typeface="Arial"/>
              </a:rPr>
              <a:t>produce </a:t>
            </a:r>
            <a:r>
              <a:rPr sz="2118" spc="-4" dirty="0">
                <a:latin typeface="Arial"/>
                <a:cs typeface="Arial"/>
              </a:rPr>
              <a:t>data</a:t>
            </a:r>
            <a:r>
              <a:rPr sz="2118" spc="18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D</a:t>
            </a:r>
            <a:r>
              <a:rPr sz="2118" spc="9" dirty="0">
                <a:latin typeface="Arial"/>
                <a:cs typeface="Arial"/>
              </a:rPr>
              <a:t> </a:t>
            </a:r>
            <a:r>
              <a:rPr sz="2118" spc="-4" dirty="0">
                <a:latin typeface="Arial"/>
                <a:cs typeface="Arial"/>
              </a:rPr>
              <a:t>with	</a:t>
            </a:r>
            <a:r>
              <a:rPr sz="2118" dirty="0">
                <a:latin typeface="Arial"/>
                <a:cs typeface="Arial"/>
              </a:rPr>
              <a:t>heads,	</a:t>
            </a:r>
            <a:r>
              <a:rPr sz="2118" spc="-4" dirty="0">
                <a:latin typeface="Arial"/>
                <a:cs typeface="Arial"/>
              </a:rPr>
              <a:t>tails</a:t>
            </a:r>
            <a:endParaRPr sz="2118" dirty="0">
              <a:latin typeface="Arial"/>
              <a:cs typeface="Arial"/>
            </a:endParaRPr>
          </a:p>
          <a:p>
            <a:pPr marL="313781" marR="615796" indent="-302575">
              <a:lnSpc>
                <a:spcPct val="101499"/>
              </a:lnSpc>
              <a:spcBef>
                <a:spcPts val="419"/>
              </a:spcBef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latin typeface="Arial"/>
                <a:cs typeface="Arial"/>
              </a:rPr>
              <a:t>flips </a:t>
            </a:r>
            <a:r>
              <a:rPr sz="2118" dirty="0">
                <a:latin typeface="Arial"/>
                <a:cs typeface="Arial"/>
              </a:rPr>
              <a:t>are </a:t>
            </a:r>
            <a:r>
              <a:rPr sz="2118" spc="-4" dirty="0">
                <a:latin typeface="Arial"/>
                <a:cs typeface="Arial"/>
              </a:rPr>
              <a:t>independent, identically distributed </a:t>
            </a:r>
            <a:r>
              <a:rPr sz="2118" dirty="0">
                <a:latin typeface="Arial"/>
                <a:cs typeface="Arial"/>
              </a:rPr>
              <a:t>1’s and 0’s  (Bernoulli)</a:t>
            </a:r>
          </a:p>
          <a:p>
            <a:pPr marL="762041" indent="-750834">
              <a:spcBef>
                <a:spcPts val="525"/>
              </a:spcBef>
              <a:buChar char="•"/>
              <a:tabLst>
                <a:tab pos="761480" algn="l"/>
                <a:tab pos="762601" algn="l"/>
                <a:tab pos="1808166" algn="l"/>
              </a:tabLst>
            </a:pPr>
            <a:r>
              <a:rPr sz="2118" dirty="0">
                <a:latin typeface="Arial"/>
                <a:cs typeface="Arial"/>
              </a:rPr>
              <a:t>and	are </a:t>
            </a:r>
            <a:r>
              <a:rPr sz="2118" spc="-4" dirty="0">
                <a:latin typeface="Arial"/>
                <a:cs typeface="Arial"/>
              </a:rPr>
              <a:t>counts that </a:t>
            </a:r>
            <a:r>
              <a:rPr sz="2118" dirty="0">
                <a:latin typeface="Arial"/>
                <a:cs typeface="Arial"/>
              </a:rPr>
              <a:t>sum </a:t>
            </a:r>
            <a:r>
              <a:rPr sz="2118" spc="-4" dirty="0">
                <a:latin typeface="Arial"/>
                <a:cs typeface="Arial"/>
              </a:rPr>
              <a:t>these outcomes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(Binomial)</a:t>
            </a:r>
          </a:p>
        </p:txBody>
      </p:sp>
      <p:sp>
        <p:nvSpPr>
          <p:cNvPr id="5" name="object 5"/>
          <p:cNvSpPr/>
          <p:nvPr/>
        </p:nvSpPr>
        <p:spPr>
          <a:xfrm>
            <a:off x="6898215" y="1369479"/>
            <a:ext cx="1679625" cy="86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 txBox="1"/>
          <p:nvPr/>
        </p:nvSpPr>
        <p:spPr>
          <a:xfrm>
            <a:off x="7061947" y="2177362"/>
            <a:ext cx="131557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17513" algn="l"/>
              </a:tabLst>
            </a:pPr>
            <a:r>
              <a:rPr sz="2118" dirty="0">
                <a:latin typeface="Arial"/>
                <a:cs typeface="Arial"/>
              </a:rPr>
              <a:t>X=1	X=0</a:t>
            </a:r>
            <a:endParaRPr sz="2118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95863" y="3966117"/>
            <a:ext cx="394915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8"/>
          <p:cNvSpPr/>
          <p:nvPr/>
        </p:nvSpPr>
        <p:spPr>
          <a:xfrm>
            <a:off x="3884366" y="3968920"/>
            <a:ext cx="380996" cy="259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9"/>
          <p:cNvSpPr/>
          <p:nvPr/>
        </p:nvSpPr>
        <p:spPr>
          <a:xfrm>
            <a:off x="993248" y="5044685"/>
            <a:ext cx="380996" cy="2597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0" name="object 10"/>
          <p:cNvSpPr/>
          <p:nvPr/>
        </p:nvSpPr>
        <p:spPr>
          <a:xfrm>
            <a:off x="2049250" y="5056975"/>
            <a:ext cx="394915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1" name="object 11"/>
          <p:cNvSpPr/>
          <p:nvPr/>
        </p:nvSpPr>
        <p:spPr>
          <a:xfrm>
            <a:off x="1587614" y="5527387"/>
            <a:ext cx="5403781" cy="3614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12" name="TextBox 11"/>
          <p:cNvSpPr txBox="1"/>
          <p:nvPr/>
        </p:nvSpPr>
        <p:spPr>
          <a:xfrm>
            <a:off x="1122636" y="2481790"/>
            <a:ext cx="4370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 smtClean="0"/>
              <a:t>{ 0, 1, 1, 1, 0, ….}</a:t>
            </a:r>
            <a:endParaRPr lang="en-IN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70647" y="51203"/>
            <a:ext cx="5943600" cy="1097767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4221481" algn="l"/>
                <a:tab pos="6090162" algn="l"/>
              </a:tabLst>
            </a:pPr>
            <a:r>
              <a:rPr sz="3530" dirty="0"/>
              <a:t>Maximum</a:t>
            </a:r>
            <a:r>
              <a:rPr sz="3530" spc="-4" dirty="0"/>
              <a:t> </a:t>
            </a:r>
            <a:r>
              <a:rPr sz="3530" dirty="0" smtClean="0"/>
              <a:t>Likelihood</a:t>
            </a:r>
            <a:r>
              <a:rPr lang="en-IN" sz="3530" dirty="0" smtClean="0"/>
              <a:t> </a:t>
            </a:r>
            <a:r>
              <a:rPr sz="3530" spc="-4" dirty="0" smtClean="0"/>
              <a:t>Estimate</a:t>
            </a:r>
            <a:r>
              <a:rPr lang="en-IN" sz="3530" spc="-4" dirty="0"/>
              <a:t> </a:t>
            </a:r>
            <a:r>
              <a:rPr sz="3530" spc="-4" dirty="0" smtClean="0"/>
              <a:t>for</a:t>
            </a:r>
            <a:r>
              <a:rPr sz="3530" spc="-79" dirty="0" smtClean="0"/>
              <a:t> </a:t>
            </a:r>
            <a:r>
              <a:rPr sz="3530" i="1" dirty="0">
                <a:solidFill>
                  <a:srgbClr val="434DD6"/>
                </a:solidFill>
              </a:rPr>
              <a:t>Θ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493437" y="1422525"/>
            <a:ext cx="8041621" cy="3149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 dirty="0"/>
          </a:p>
        </p:txBody>
      </p:sp>
      <p:sp>
        <p:nvSpPr>
          <p:cNvPr id="4" name="object 4"/>
          <p:cNvSpPr txBox="1"/>
          <p:nvPr/>
        </p:nvSpPr>
        <p:spPr>
          <a:xfrm>
            <a:off x="7061948" y="6013076"/>
            <a:ext cx="11547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[C.</a:t>
            </a:r>
            <a:r>
              <a:rPr sz="1588" spc="-57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Guestrin]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2"/>
          <p:cNvSpPr/>
          <p:nvPr/>
        </p:nvSpPr>
        <p:spPr>
          <a:xfrm>
            <a:off x="4538009" y="4698908"/>
            <a:ext cx="3982024" cy="4044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3"/>
          <p:cNvSpPr/>
          <p:nvPr/>
        </p:nvSpPr>
        <p:spPr>
          <a:xfrm>
            <a:off x="765266" y="4604359"/>
            <a:ext cx="3108365" cy="549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4"/>
          <p:cNvSpPr/>
          <p:nvPr/>
        </p:nvSpPr>
        <p:spPr>
          <a:xfrm>
            <a:off x="1033946" y="5369368"/>
            <a:ext cx="3663954" cy="480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8" name="object 5"/>
          <p:cNvSpPr/>
          <p:nvPr/>
        </p:nvSpPr>
        <p:spPr>
          <a:xfrm>
            <a:off x="7526106" y="5281962"/>
            <a:ext cx="845100" cy="440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9" name="object 6"/>
          <p:cNvSpPr txBox="1"/>
          <p:nvPr/>
        </p:nvSpPr>
        <p:spPr>
          <a:xfrm>
            <a:off x="6872552" y="5373082"/>
            <a:ext cx="445993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65" spc="-4" dirty="0">
                <a:latin typeface="Arial"/>
                <a:cs typeface="Arial"/>
              </a:rPr>
              <a:t>hint:</a:t>
            </a:r>
            <a:endParaRPr sz="1765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37160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765266" y="1414968"/>
            <a:ext cx="7605940" cy="413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70647" y="1371600"/>
            <a:ext cx="36755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04800" y="304800"/>
            <a:ext cx="4973638" cy="88265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ts val="3371"/>
              </a:lnSpc>
              <a:spcBef>
                <a:spcPts val="88"/>
              </a:spcBef>
            </a:pPr>
            <a:r>
              <a:rPr sz="2824" dirty="0"/>
              <a:t>Summary:</a:t>
            </a:r>
          </a:p>
          <a:p>
            <a:pPr marL="11206">
              <a:lnSpc>
                <a:spcPts val="3371"/>
              </a:lnSpc>
            </a:pPr>
            <a:r>
              <a:rPr sz="2824" dirty="0"/>
              <a:t>Maximum Likelihood</a:t>
            </a:r>
            <a:r>
              <a:rPr sz="2824" spc="-66" dirty="0"/>
              <a:t> </a:t>
            </a:r>
            <a:r>
              <a:rPr sz="2824" spc="-4" dirty="0"/>
              <a:t>Estimate</a:t>
            </a:r>
            <a:endParaRPr sz="2824" dirty="0"/>
          </a:p>
        </p:txBody>
      </p:sp>
      <p:sp>
        <p:nvSpPr>
          <p:cNvPr id="3" name="object 3"/>
          <p:cNvSpPr/>
          <p:nvPr/>
        </p:nvSpPr>
        <p:spPr>
          <a:xfrm>
            <a:off x="6898215" y="1371600"/>
            <a:ext cx="1679625" cy="869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585222" y="2514600"/>
            <a:ext cx="7949584" cy="2300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1219200" y="5429313"/>
            <a:ext cx="5880027" cy="63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 txBox="1"/>
          <p:nvPr/>
        </p:nvSpPr>
        <p:spPr>
          <a:xfrm>
            <a:off x="6972147" y="2098800"/>
            <a:ext cx="1562659" cy="1472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00858" marR="123832" indent="-37542" algn="ctr">
              <a:lnSpc>
                <a:spcPct val="125000"/>
              </a:lnSpc>
              <a:spcBef>
                <a:spcPts val="88"/>
              </a:spcBef>
              <a:tabLst>
                <a:tab pos="870183" algn="l"/>
              </a:tabLst>
            </a:pPr>
            <a:r>
              <a:rPr sz="2118" dirty="0">
                <a:latin typeface="Arial"/>
                <a:cs typeface="Arial"/>
              </a:rPr>
              <a:t>X=1	X=0  P(X=1) =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θ</a:t>
            </a:r>
          </a:p>
          <a:p>
            <a:pPr algn="ctr">
              <a:lnSpc>
                <a:spcPts val="2471"/>
              </a:lnSpc>
            </a:pPr>
            <a:r>
              <a:rPr sz="2118" dirty="0">
                <a:latin typeface="Arial"/>
                <a:cs typeface="Arial"/>
              </a:rPr>
              <a:t>P(X=0) =</a:t>
            </a:r>
            <a:r>
              <a:rPr sz="2118" spc="-88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1-θ</a:t>
            </a:r>
          </a:p>
          <a:p>
            <a:pPr algn="ctr">
              <a:spcBef>
                <a:spcPts val="18"/>
              </a:spcBef>
            </a:pPr>
            <a:r>
              <a:rPr sz="2118" dirty="0">
                <a:latin typeface="Arial"/>
                <a:cs typeface="Arial"/>
              </a:rPr>
              <a:t>(Bernoulli)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198563" y="663575"/>
            <a:ext cx="7945437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4943739" algn="l"/>
              </a:tabLst>
            </a:pPr>
            <a:r>
              <a:rPr sz="3530" dirty="0"/>
              <a:t>Principles</a:t>
            </a:r>
            <a:r>
              <a:rPr sz="3530" spc="9" dirty="0"/>
              <a:t> </a:t>
            </a:r>
            <a:r>
              <a:rPr sz="3530" spc="-4" dirty="0"/>
              <a:t>for</a:t>
            </a:r>
            <a:r>
              <a:rPr sz="3530" spc="9" dirty="0"/>
              <a:t> </a:t>
            </a:r>
            <a:r>
              <a:rPr sz="3530" spc="-4" dirty="0" smtClean="0"/>
              <a:t>Estimating</a:t>
            </a:r>
            <a:r>
              <a:rPr lang="en-IN" sz="3530" spc="-4" dirty="0" smtClean="0"/>
              <a:t> </a:t>
            </a:r>
            <a:r>
              <a:rPr sz="3530" spc="-4" dirty="0" smtClean="0"/>
              <a:t>Probabilities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010770" y="1733325"/>
            <a:ext cx="6479801" cy="4131173"/>
          </a:xfrm>
          <a:prstGeom prst="rect">
            <a:avLst/>
          </a:prstGeom>
        </p:spPr>
        <p:txBody>
          <a:bodyPr vert="horz" wrap="square" lIns="0" tIns="96371" rIns="0" bIns="0" rtlCol="0">
            <a:spAutoFit/>
          </a:bodyPr>
          <a:lstStyle/>
          <a:p>
            <a:pPr marL="11206">
              <a:spcBef>
                <a:spcPts val="759"/>
              </a:spcBef>
            </a:pPr>
            <a:r>
              <a:rPr sz="2824" dirty="0">
                <a:latin typeface="Arial"/>
                <a:cs typeface="Arial"/>
              </a:rPr>
              <a:t>Principle 1 (maximum</a:t>
            </a:r>
            <a:r>
              <a:rPr sz="2824" spc="-22" dirty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likelihood):</a:t>
            </a:r>
            <a:endParaRPr sz="2824">
              <a:latin typeface="Arial"/>
              <a:cs typeface="Arial"/>
            </a:endParaRPr>
          </a:p>
          <a:p>
            <a:pPr marL="313781" marR="478517" indent="-302575">
              <a:spcBef>
                <a:spcPts val="671"/>
              </a:spcBef>
              <a:buChar char="•"/>
              <a:tabLst>
                <a:tab pos="313221" algn="l"/>
                <a:tab pos="313781" algn="l"/>
              </a:tabLst>
            </a:pPr>
            <a:r>
              <a:rPr sz="2824" dirty="0">
                <a:latin typeface="Arial"/>
                <a:cs typeface="Arial"/>
              </a:rPr>
              <a:t>choose </a:t>
            </a:r>
            <a:r>
              <a:rPr sz="2824" spc="-4" dirty="0">
                <a:latin typeface="Arial"/>
                <a:cs typeface="Arial"/>
              </a:rPr>
              <a:t>parameters </a:t>
            </a:r>
            <a:r>
              <a:rPr sz="2824" dirty="0">
                <a:latin typeface="Arial"/>
                <a:cs typeface="Arial"/>
              </a:rPr>
              <a:t>θ </a:t>
            </a:r>
            <a:r>
              <a:rPr sz="2824" spc="-4" dirty="0">
                <a:latin typeface="Arial"/>
                <a:cs typeface="Arial"/>
              </a:rPr>
              <a:t>that</a:t>
            </a:r>
            <a:r>
              <a:rPr sz="2824" spc="-49" dirty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maximize  </a:t>
            </a:r>
            <a:r>
              <a:rPr sz="2824" spc="-4" dirty="0">
                <a:latin typeface="Arial"/>
                <a:cs typeface="Arial"/>
              </a:rPr>
              <a:t>P(data </a:t>
            </a:r>
            <a:r>
              <a:rPr sz="2824" dirty="0">
                <a:latin typeface="Arial"/>
                <a:cs typeface="Arial"/>
              </a:rPr>
              <a:t>|</a:t>
            </a:r>
            <a:r>
              <a:rPr sz="2824" spc="-4" dirty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θ)</a:t>
            </a:r>
            <a:endParaRPr sz="2824">
              <a:latin typeface="Arial"/>
              <a:cs typeface="Arial"/>
            </a:endParaRPr>
          </a:p>
          <a:p>
            <a:pPr>
              <a:spcBef>
                <a:spcPts val="13"/>
              </a:spcBef>
              <a:buChar char="•"/>
            </a:pPr>
            <a:endParaRPr sz="4147">
              <a:latin typeface="Times New Roman"/>
              <a:cs typeface="Times New Roman"/>
            </a:endParaRPr>
          </a:p>
          <a:p>
            <a:pPr marL="11206"/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Principle 2 (maximum a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posteriori</a:t>
            </a:r>
            <a:r>
              <a:rPr sz="2824" spc="-26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prob.):</a:t>
            </a:r>
            <a:endParaRPr sz="2824">
              <a:latin typeface="Arial"/>
              <a:cs typeface="Arial"/>
            </a:endParaRPr>
          </a:p>
          <a:p>
            <a:pPr marL="309859" marR="478517" indent="-298653">
              <a:lnSpc>
                <a:spcPct val="119800"/>
              </a:lnSpc>
              <a:buChar char="•"/>
              <a:tabLst>
                <a:tab pos="313221" algn="l"/>
                <a:tab pos="313781" algn="l"/>
              </a:tabLst>
            </a:pP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choose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parameters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θ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that</a:t>
            </a:r>
            <a:r>
              <a:rPr sz="2824" spc="-49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maximize  P(θ |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data)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=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P(data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| θ)</a:t>
            </a:r>
            <a:r>
              <a:rPr sz="2824" spc="-31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P(θ)</a:t>
            </a:r>
            <a:endParaRPr sz="2824">
              <a:latin typeface="Arial"/>
              <a:cs typeface="Arial"/>
            </a:endParaRPr>
          </a:p>
          <a:p>
            <a:pPr marL="695362" algn="ctr">
              <a:spcBef>
                <a:spcPts val="671"/>
              </a:spcBef>
            </a:pP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P(data)</a:t>
            </a:r>
            <a:endParaRPr sz="2824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55410" y="5299366"/>
            <a:ext cx="2768872" cy="102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3294529" y="5334000"/>
            <a:ext cx="2689412" cy="0"/>
          </a:xfrm>
          <a:custGeom>
            <a:avLst/>
            <a:gdLst/>
            <a:ahLst/>
            <a:cxnLst/>
            <a:rect l="l" t="t" r="r" b="b"/>
            <a:pathLst>
              <a:path w="3048000">
                <a:moveTo>
                  <a:pt x="0" y="0"/>
                </a:moveTo>
                <a:lnTo>
                  <a:pt x="3047997" y="0"/>
                </a:lnTo>
              </a:path>
            </a:pathLst>
          </a:custGeom>
          <a:ln w="25399">
            <a:solidFill>
              <a:srgbClr val="0433FF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530225"/>
            <a:ext cx="6667500" cy="5540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057892" algn="l"/>
                <a:tab pos="4371648" algn="l"/>
                <a:tab pos="4745384" algn="l"/>
              </a:tabLst>
            </a:pPr>
            <a:r>
              <a:rPr lang="en-IN" sz="3530" dirty="0" smtClean="0"/>
              <a:t>Example </a:t>
            </a:r>
            <a:r>
              <a:rPr sz="3530" dirty="0" smtClean="0"/>
              <a:t>prior</a:t>
            </a:r>
            <a:r>
              <a:rPr sz="3530" spc="-4" dirty="0" smtClean="0"/>
              <a:t> </a:t>
            </a:r>
            <a:r>
              <a:rPr sz="3530" dirty="0" smtClean="0"/>
              <a:t>dis</a:t>
            </a:r>
            <a:r>
              <a:rPr sz="3530" spc="-4" dirty="0" smtClean="0"/>
              <a:t>t</a:t>
            </a:r>
            <a:r>
              <a:rPr sz="3530" dirty="0" smtClean="0"/>
              <a:t>ribu</a:t>
            </a:r>
            <a:r>
              <a:rPr sz="3530" spc="-4" dirty="0" smtClean="0"/>
              <a:t>t</a:t>
            </a:r>
            <a:r>
              <a:rPr sz="3530" dirty="0" smtClean="0"/>
              <a:t>ion</a:t>
            </a:r>
            <a:r>
              <a:rPr lang="en-IN" sz="3530" dirty="0" smtClean="0"/>
              <a:t> </a:t>
            </a:r>
            <a:r>
              <a:rPr sz="3530" dirty="0" smtClean="0"/>
              <a:t>–</a:t>
            </a:r>
            <a:r>
              <a:rPr lang="en-IN" sz="3530" dirty="0"/>
              <a:t> </a:t>
            </a:r>
            <a:r>
              <a:rPr sz="3530" dirty="0" smtClean="0"/>
              <a:t>P</a:t>
            </a:r>
            <a:r>
              <a:rPr sz="3530" spc="-4" dirty="0" smtClean="0"/>
              <a:t>(</a:t>
            </a:r>
            <a:r>
              <a:rPr sz="3530" dirty="0" smtClean="0"/>
              <a:t>θ</a:t>
            </a:r>
            <a:r>
              <a:rPr sz="3530" dirty="0"/>
              <a:t>)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3661898"/>
            <a:ext cx="6589059" cy="842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/>
          <p:nvPr/>
        </p:nvSpPr>
        <p:spPr>
          <a:xfrm>
            <a:off x="1075765" y="1895771"/>
            <a:ext cx="5712681" cy="793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Rectangle 4"/>
          <p:cNvSpPr/>
          <p:nvPr/>
        </p:nvSpPr>
        <p:spPr>
          <a:xfrm>
            <a:off x="1075765" y="1828800"/>
            <a:ext cx="14343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575"/>
            <a:ext cx="5603875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1057892" algn="l"/>
                <a:tab pos="4371648" algn="l"/>
                <a:tab pos="4745384" algn="l"/>
              </a:tabLst>
            </a:pPr>
            <a:r>
              <a:rPr sz="3530" dirty="0"/>
              <a:t>Be</a:t>
            </a:r>
            <a:r>
              <a:rPr sz="3530" spc="-4" dirty="0"/>
              <a:t>t</a:t>
            </a:r>
            <a:r>
              <a:rPr sz="3530" dirty="0"/>
              <a:t>a	prior</a:t>
            </a:r>
            <a:r>
              <a:rPr sz="3530" spc="-4" dirty="0"/>
              <a:t> </a:t>
            </a:r>
            <a:r>
              <a:rPr sz="3530" dirty="0" smtClean="0"/>
              <a:t>dis</a:t>
            </a:r>
            <a:r>
              <a:rPr sz="3530" spc="-4" dirty="0" smtClean="0"/>
              <a:t>t</a:t>
            </a:r>
            <a:r>
              <a:rPr sz="3530" dirty="0" smtClean="0"/>
              <a:t>ribu</a:t>
            </a:r>
            <a:r>
              <a:rPr sz="3530" spc="-4" dirty="0" smtClean="0"/>
              <a:t>t</a:t>
            </a:r>
            <a:r>
              <a:rPr sz="3530" dirty="0" smtClean="0"/>
              <a:t>ion</a:t>
            </a:r>
            <a:r>
              <a:rPr lang="en-IN" sz="3530" dirty="0" smtClean="0"/>
              <a:t> </a:t>
            </a:r>
            <a:r>
              <a:rPr sz="3530" dirty="0" smtClean="0"/>
              <a:t>–</a:t>
            </a:r>
            <a:r>
              <a:rPr sz="3530" dirty="0"/>
              <a:t>	P(θ)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61948" y="6013076"/>
            <a:ext cx="1154766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[C.</a:t>
            </a:r>
            <a:r>
              <a:rPr sz="1588" spc="-44" dirty="0">
                <a:latin typeface="Arial"/>
                <a:cs typeface="Arial"/>
              </a:rPr>
              <a:t> </a:t>
            </a:r>
            <a:r>
              <a:rPr sz="1588" spc="-4" dirty="0">
                <a:latin typeface="Arial"/>
                <a:cs typeface="Arial"/>
              </a:rPr>
              <a:t>Guestrin]</a:t>
            </a:r>
            <a:endParaRPr sz="1588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1" y="1488141"/>
            <a:ext cx="6291523" cy="874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537883" y="2689412"/>
            <a:ext cx="8068235" cy="2126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Rectangle 5"/>
          <p:cNvSpPr/>
          <p:nvPr/>
        </p:nvSpPr>
        <p:spPr>
          <a:xfrm>
            <a:off x="1066800" y="1370965"/>
            <a:ext cx="228600" cy="229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58" y="1357333"/>
            <a:ext cx="7111020" cy="3520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/>
          <p:nvPr/>
        </p:nvSpPr>
        <p:spPr>
          <a:xfrm>
            <a:off x="1481417" y="5004548"/>
            <a:ext cx="3485029" cy="3237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30" dirty="0">
                <a:latin typeface="Arial"/>
                <a:cs typeface="Arial"/>
              </a:rPr>
              <a:t>and MAP </a:t>
            </a:r>
            <a:r>
              <a:rPr sz="2030" spc="-4" dirty="0">
                <a:latin typeface="Arial"/>
                <a:cs typeface="Arial"/>
              </a:rPr>
              <a:t>estimate </a:t>
            </a:r>
            <a:r>
              <a:rPr sz="2030" dirty="0">
                <a:latin typeface="Arial"/>
                <a:cs typeface="Arial"/>
              </a:rPr>
              <a:t>is</a:t>
            </a:r>
            <a:r>
              <a:rPr sz="2030" spc="-71" dirty="0">
                <a:latin typeface="Arial"/>
                <a:cs typeface="Arial"/>
              </a:rPr>
              <a:t> </a:t>
            </a:r>
            <a:r>
              <a:rPr sz="2030" spc="-4" dirty="0">
                <a:latin typeface="Arial"/>
                <a:cs typeface="Arial"/>
              </a:rPr>
              <a:t>therefore</a:t>
            </a:r>
            <a:endParaRPr sz="203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1270" y="5419594"/>
            <a:ext cx="5792630" cy="7871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2286000" y="4572000"/>
            <a:ext cx="4504765" cy="328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523999"/>
            <a:ext cx="7620000" cy="352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3" name="object 3"/>
          <p:cNvSpPr txBox="1"/>
          <p:nvPr/>
        </p:nvSpPr>
        <p:spPr>
          <a:xfrm>
            <a:off x="1212476" y="5181600"/>
            <a:ext cx="3485029" cy="32370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30" dirty="0">
                <a:latin typeface="Arial"/>
                <a:cs typeface="Arial"/>
              </a:rPr>
              <a:t>and MAP </a:t>
            </a:r>
            <a:r>
              <a:rPr sz="2030" spc="-4" dirty="0">
                <a:latin typeface="Arial"/>
                <a:cs typeface="Arial"/>
              </a:rPr>
              <a:t>estimate </a:t>
            </a:r>
            <a:r>
              <a:rPr sz="2030" dirty="0">
                <a:latin typeface="Arial"/>
                <a:cs typeface="Arial"/>
              </a:rPr>
              <a:t>is</a:t>
            </a:r>
            <a:r>
              <a:rPr sz="2030" spc="-71" dirty="0">
                <a:latin typeface="Arial"/>
                <a:cs typeface="Arial"/>
              </a:rPr>
              <a:t> </a:t>
            </a:r>
            <a:r>
              <a:rPr sz="2030" spc="-4" dirty="0">
                <a:latin typeface="Arial"/>
                <a:cs typeface="Arial"/>
              </a:rPr>
              <a:t>therefore</a:t>
            </a:r>
            <a:endParaRPr sz="203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0899" y="5626264"/>
            <a:ext cx="4059164" cy="908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5" name="object 5"/>
          <p:cNvSpPr/>
          <p:nvPr/>
        </p:nvSpPr>
        <p:spPr>
          <a:xfrm>
            <a:off x="1613647" y="3412819"/>
            <a:ext cx="6320118" cy="8543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1000" y="609600"/>
            <a:ext cx="6677025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IN" sz="3530" dirty="0" smtClean="0"/>
              <a:t>Aside:  </a:t>
            </a:r>
            <a:r>
              <a:rPr sz="3530" dirty="0" smtClean="0"/>
              <a:t>Some</a:t>
            </a:r>
            <a:r>
              <a:rPr sz="3530" spc="-44" dirty="0" smtClean="0"/>
              <a:t> </a:t>
            </a:r>
            <a:r>
              <a:rPr sz="3530" spc="-4" dirty="0"/>
              <a:t>terminology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212476" y="1359498"/>
            <a:ext cx="6677025" cy="3933699"/>
          </a:xfrm>
          <a:prstGeom prst="rect">
            <a:avLst/>
          </a:prstGeom>
        </p:spPr>
        <p:txBody>
          <a:bodyPr vert="horz" wrap="square" lIns="0" tIns="92449" rIns="0" bIns="0" rtlCol="0">
            <a:spAutoFit/>
          </a:bodyPr>
          <a:lstStyle/>
          <a:p>
            <a:pPr marL="313781" indent="-302575">
              <a:spcBef>
                <a:spcPts val="728"/>
              </a:spcBef>
              <a:buChar char="•"/>
              <a:tabLst>
                <a:tab pos="313221" algn="l"/>
                <a:tab pos="313781" algn="l"/>
                <a:tab pos="3583272" algn="l"/>
              </a:tabLst>
            </a:pPr>
            <a:r>
              <a:rPr sz="2824" dirty="0">
                <a:latin typeface="Arial"/>
                <a:cs typeface="Arial"/>
              </a:rPr>
              <a:t>Likelihood</a:t>
            </a:r>
            <a:r>
              <a:rPr sz="2824" spc="9" dirty="0">
                <a:latin typeface="Arial"/>
                <a:cs typeface="Arial"/>
              </a:rPr>
              <a:t> </a:t>
            </a:r>
            <a:r>
              <a:rPr sz="2824" spc="-4" dirty="0">
                <a:latin typeface="Arial"/>
                <a:cs typeface="Arial"/>
              </a:rPr>
              <a:t>function:	P(data </a:t>
            </a:r>
            <a:r>
              <a:rPr sz="2824" dirty="0">
                <a:latin typeface="Arial"/>
                <a:cs typeface="Arial"/>
              </a:rPr>
              <a:t>|</a:t>
            </a:r>
            <a:r>
              <a:rPr sz="2824" spc="-9" dirty="0">
                <a:latin typeface="Arial"/>
                <a:cs typeface="Arial"/>
              </a:rPr>
              <a:t> </a:t>
            </a:r>
            <a:r>
              <a:rPr sz="2824" dirty="0">
                <a:latin typeface="Arial"/>
                <a:cs typeface="Arial"/>
              </a:rPr>
              <a:t>θ)</a:t>
            </a:r>
          </a:p>
          <a:p>
            <a:pPr marL="313781" indent="-302575">
              <a:spcBef>
                <a:spcPts val="644"/>
              </a:spcBef>
              <a:buChar char="•"/>
              <a:tabLst>
                <a:tab pos="313221" algn="l"/>
                <a:tab pos="313781" algn="l"/>
              </a:tabLst>
            </a:pPr>
            <a:r>
              <a:rPr sz="2824" dirty="0">
                <a:latin typeface="Arial"/>
                <a:cs typeface="Arial"/>
              </a:rPr>
              <a:t>Prior:</a:t>
            </a:r>
            <a:r>
              <a:rPr sz="2824" spc="-9" dirty="0">
                <a:latin typeface="Arial"/>
                <a:cs typeface="Arial"/>
              </a:rPr>
              <a:t> </a:t>
            </a:r>
            <a:r>
              <a:rPr sz="2824" spc="-4" dirty="0">
                <a:latin typeface="Arial"/>
                <a:cs typeface="Arial"/>
              </a:rPr>
              <a:t>P(θ)</a:t>
            </a:r>
            <a:endParaRPr sz="2824" dirty="0">
              <a:latin typeface="Arial"/>
              <a:cs typeface="Arial"/>
            </a:endParaRPr>
          </a:p>
          <a:p>
            <a:pPr marL="313781" indent="-302575">
              <a:spcBef>
                <a:spcPts val="671"/>
              </a:spcBef>
              <a:buChar char="•"/>
              <a:tabLst>
                <a:tab pos="313221" algn="l"/>
                <a:tab pos="313781" algn="l"/>
              </a:tabLst>
            </a:pPr>
            <a:r>
              <a:rPr sz="2824" spc="-4" dirty="0">
                <a:latin typeface="Arial"/>
                <a:cs typeface="Arial"/>
              </a:rPr>
              <a:t>Posterior: P(θ </a:t>
            </a:r>
            <a:r>
              <a:rPr sz="2824" dirty="0">
                <a:latin typeface="Arial"/>
                <a:cs typeface="Arial"/>
              </a:rPr>
              <a:t>|</a:t>
            </a:r>
            <a:r>
              <a:rPr sz="2824" spc="-4" dirty="0">
                <a:latin typeface="Arial"/>
                <a:cs typeface="Arial"/>
              </a:rPr>
              <a:t> data)</a:t>
            </a:r>
            <a:endParaRPr sz="2824" dirty="0">
              <a:latin typeface="Arial"/>
              <a:cs typeface="Arial"/>
            </a:endParaRPr>
          </a:p>
          <a:p>
            <a:pPr>
              <a:spcBef>
                <a:spcPts val="9"/>
              </a:spcBef>
              <a:buFont typeface="Arial"/>
              <a:buChar char="•"/>
            </a:pPr>
            <a:endParaRPr sz="4103" dirty="0">
              <a:latin typeface="Times New Roman"/>
              <a:cs typeface="Times New Roman"/>
            </a:endParaRPr>
          </a:p>
          <a:p>
            <a:pPr marL="313781" marR="4483" indent="-302575">
              <a:lnSpc>
                <a:spcPct val="100099"/>
              </a:lnSpc>
              <a:buChar char="•"/>
              <a:tabLst>
                <a:tab pos="313221" algn="l"/>
                <a:tab pos="313781" algn="l"/>
              </a:tabLst>
            </a:pPr>
            <a:r>
              <a:rPr sz="2824" b="1" spc="-4" dirty="0">
                <a:latin typeface="Arial"/>
                <a:cs typeface="Arial"/>
              </a:rPr>
              <a:t>Conjugate </a:t>
            </a:r>
            <a:r>
              <a:rPr sz="2824" b="1" dirty="0">
                <a:latin typeface="Arial"/>
                <a:cs typeface="Arial"/>
              </a:rPr>
              <a:t>prior</a:t>
            </a:r>
            <a:r>
              <a:rPr sz="2824" dirty="0">
                <a:latin typeface="Arial"/>
                <a:cs typeface="Arial"/>
              </a:rPr>
              <a:t>: </a:t>
            </a:r>
            <a:r>
              <a:rPr sz="2824" spc="-4" dirty="0">
                <a:latin typeface="Arial"/>
                <a:cs typeface="Arial"/>
              </a:rPr>
              <a:t>P(θ) </a:t>
            </a:r>
            <a:r>
              <a:rPr sz="2824" dirty="0">
                <a:latin typeface="Arial"/>
                <a:cs typeface="Arial"/>
              </a:rPr>
              <a:t>is </a:t>
            </a:r>
            <a:r>
              <a:rPr sz="2824" spc="-4" dirty="0">
                <a:latin typeface="Arial"/>
                <a:cs typeface="Arial"/>
              </a:rPr>
              <a:t>the conjugate  </a:t>
            </a:r>
            <a:r>
              <a:rPr sz="2824" dirty="0">
                <a:latin typeface="Arial"/>
                <a:cs typeface="Arial"/>
              </a:rPr>
              <a:t>prior </a:t>
            </a:r>
            <a:r>
              <a:rPr sz="2824" spc="-4" dirty="0">
                <a:latin typeface="Arial"/>
                <a:cs typeface="Arial"/>
              </a:rPr>
              <a:t>for </a:t>
            </a:r>
            <a:r>
              <a:rPr sz="2824" dirty="0">
                <a:latin typeface="Arial"/>
                <a:cs typeface="Arial"/>
              </a:rPr>
              <a:t>likelihood </a:t>
            </a:r>
            <a:r>
              <a:rPr sz="2824" spc="-4" dirty="0">
                <a:latin typeface="Arial"/>
                <a:cs typeface="Arial"/>
              </a:rPr>
              <a:t>function P(data </a:t>
            </a:r>
            <a:r>
              <a:rPr sz="2824" dirty="0">
                <a:latin typeface="Arial"/>
                <a:cs typeface="Arial"/>
              </a:rPr>
              <a:t>| θ) if  </a:t>
            </a:r>
            <a:r>
              <a:rPr sz="2824" spc="-4" dirty="0">
                <a:latin typeface="Arial"/>
                <a:cs typeface="Arial"/>
              </a:rPr>
              <a:t>the forms </a:t>
            </a:r>
            <a:r>
              <a:rPr sz="2824" dirty="0">
                <a:latin typeface="Arial"/>
                <a:cs typeface="Arial"/>
              </a:rPr>
              <a:t>of P(θ) and </a:t>
            </a:r>
            <a:r>
              <a:rPr sz="2824" spc="-4" dirty="0">
                <a:latin typeface="Arial"/>
                <a:cs typeface="Arial"/>
              </a:rPr>
              <a:t>P(θ </a:t>
            </a:r>
            <a:r>
              <a:rPr sz="2824" dirty="0">
                <a:latin typeface="Arial"/>
                <a:cs typeface="Arial"/>
              </a:rPr>
              <a:t>| </a:t>
            </a:r>
            <a:r>
              <a:rPr sz="2824" spc="-4" dirty="0">
                <a:latin typeface="Arial"/>
                <a:cs typeface="Arial"/>
              </a:rPr>
              <a:t>data) </a:t>
            </a:r>
            <a:r>
              <a:rPr sz="2824" dirty="0">
                <a:latin typeface="Arial"/>
                <a:cs typeface="Arial"/>
              </a:rPr>
              <a:t>are </a:t>
            </a:r>
            <a:r>
              <a:rPr sz="2824" spc="-4" dirty="0">
                <a:latin typeface="Arial"/>
                <a:cs typeface="Arial"/>
              </a:rPr>
              <a:t>the  </a:t>
            </a:r>
            <a:r>
              <a:rPr sz="2824" dirty="0">
                <a:latin typeface="Arial"/>
                <a:cs typeface="Arial"/>
              </a:rPr>
              <a:t>same.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89508"/>
            <a:ext cx="7848600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200" spc="-4" dirty="0"/>
              <a:t>Two </a:t>
            </a:r>
            <a:r>
              <a:rPr sz="3200" dirty="0"/>
              <a:t>Principles </a:t>
            </a:r>
            <a:r>
              <a:rPr sz="3200" spc="-4" dirty="0"/>
              <a:t>for Estimating 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441076"/>
            <a:ext cx="6459071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Likelihood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(MLE): choose </a:t>
            </a:r>
            <a:r>
              <a:rPr sz="2118" dirty="0">
                <a:solidFill>
                  <a:prstClr val="black"/>
                </a:solidFill>
                <a:latin typeface="Symbol"/>
                <a:cs typeface="Symbol"/>
              </a:rPr>
              <a:t></a:t>
            </a:r>
            <a:r>
              <a:rPr sz="2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that  maximizes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probability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 observed</a:t>
            </a:r>
            <a:r>
              <a:rPr sz="211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0903" y="2360383"/>
            <a:ext cx="4020840" cy="57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9539" y="1822256"/>
            <a:ext cx="260348" cy="222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530" y="3458135"/>
            <a:ext cx="6608109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a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Posteriori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(MAP)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estimate: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choose </a:t>
            </a:r>
            <a:r>
              <a:rPr sz="2118" dirty="0">
                <a:solidFill>
                  <a:prstClr val="black"/>
                </a:solidFill>
                <a:latin typeface="Symbol"/>
                <a:cs typeface="Symbol"/>
              </a:rPr>
              <a:t></a:t>
            </a:r>
            <a:r>
              <a:rPr sz="2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that  is most probable given prior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probability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118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0971" y="4377576"/>
            <a:ext cx="4088892" cy="583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1390" y="5053448"/>
            <a:ext cx="4575078" cy="7855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4294967295"/>
          </p:nvPr>
        </p:nvSpPr>
        <p:spPr>
          <a:xfrm>
            <a:off x="990600" y="1676400"/>
            <a:ext cx="7467600" cy="3200400"/>
          </a:xfrm>
        </p:spPr>
        <p:txBody>
          <a:bodyPr>
            <a:noAutofit/>
          </a:bodyPr>
          <a:lstStyle/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 smtClean="0"/>
              <a:t>Naïve Bayes Classifier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 smtClean="0"/>
              <a:t>Gaussian Naïve Bayes Classifier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/>
              <a:t>Image Classification Example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 smtClean="0"/>
              <a:t>Text Classification Example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 smtClean="0"/>
              <a:t>Optimal Bayes Classifier</a:t>
            </a:r>
          </a:p>
          <a:p>
            <a:pPr marL="403433" indent="-403433">
              <a:buFont typeface="Arial" panose="020B0604020202020204" pitchFamily="34" charset="0"/>
              <a:buChar char="•"/>
            </a:pPr>
            <a:r>
              <a:rPr lang="en-IN" sz="2400" dirty="0" smtClean="0"/>
              <a:t>Regression from Bayesian Perspective</a:t>
            </a:r>
          </a:p>
        </p:txBody>
      </p:sp>
    </p:spTree>
    <p:extLst>
      <p:ext uri="{BB962C8B-B14F-4D97-AF65-F5344CB8AC3E}">
        <p14:creationId xmlns:p14="http://schemas.microsoft.com/office/powerpoint/2010/main" val="124065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787400"/>
            <a:ext cx="5710238" cy="4429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800" b="0" dirty="0">
                <a:solidFill>
                  <a:srgbClr val="0070C0"/>
                </a:solidFill>
              </a:rPr>
              <a:t>Maximum Likelihood</a:t>
            </a:r>
            <a:r>
              <a:rPr sz="2800" b="0" spc="-66" dirty="0">
                <a:solidFill>
                  <a:srgbClr val="0070C0"/>
                </a:solidFill>
              </a:rPr>
              <a:t> </a:t>
            </a:r>
            <a:r>
              <a:rPr sz="2800" b="0" spc="-4" dirty="0">
                <a:solidFill>
                  <a:srgbClr val="0070C0"/>
                </a:solidFill>
              </a:rPr>
              <a:t>Estimate</a:t>
            </a:r>
          </a:p>
        </p:txBody>
      </p:sp>
      <p:sp>
        <p:nvSpPr>
          <p:cNvPr id="3" name="object 3"/>
          <p:cNvSpPr/>
          <p:nvPr/>
        </p:nvSpPr>
        <p:spPr>
          <a:xfrm>
            <a:off x="6899837" y="495416"/>
            <a:ext cx="1682105" cy="878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561" y="2025639"/>
            <a:ext cx="7485859" cy="216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2765" y="1306606"/>
            <a:ext cx="1411381" cy="10977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6547" marR="4483" indent="-105900">
              <a:spcBef>
                <a:spcPts val="88"/>
              </a:spcBef>
              <a:tabLst>
                <a:tab pos="817513" algn="l"/>
              </a:tabLst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X=1	X=0  P(X=1) = θ  P(X=0) =</a:t>
            </a:r>
            <a:r>
              <a:rPr sz="1765" spc="-9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1-θ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  <a:p>
            <a:pPr marL="247663"/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(Bernoulli)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9876" y="4824804"/>
            <a:ext cx="4874827" cy="684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97053" y="3294529"/>
            <a:ext cx="1344706" cy="407894"/>
          </a:xfrm>
          <a:custGeom>
            <a:avLst/>
            <a:gdLst/>
            <a:ahLst/>
            <a:cxnLst/>
            <a:rect l="l" t="t" r="r" b="b"/>
            <a:pathLst>
              <a:path w="1524000" h="462279">
                <a:moveTo>
                  <a:pt x="0" y="0"/>
                </a:moveTo>
                <a:lnTo>
                  <a:pt x="1524000" y="0"/>
                </a:lnTo>
                <a:lnTo>
                  <a:pt x="1524000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382" y="782170"/>
            <a:ext cx="6140263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solidFill>
                  <a:srgbClr val="3333CC"/>
                </a:solidFill>
                <a:latin typeface="Arial"/>
                <a:cs typeface="Arial"/>
              </a:rPr>
              <a:t>Maximum A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Posteriori (MAP)</a:t>
            </a:r>
            <a:r>
              <a:rPr sz="2824" spc="-22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2824" spc="-4" dirty="0">
                <a:solidFill>
                  <a:srgbClr val="3333CC"/>
                </a:solidFill>
                <a:latin typeface="Arial"/>
                <a:cs typeface="Arial"/>
              </a:rPr>
              <a:t>Estimate</a:t>
            </a:r>
            <a:endParaRPr sz="2824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99837" y="495416"/>
            <a:ext cx="1682105" cy="878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2765" y="1306606"/>
            <a:ext cx="1234328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817513" algn="l"/>
              </a:tabLst>
            </a:pP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X=1	X=0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3181" y="1961750"/>
            <a:ext cx="7485859" cy="1156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0735" y="3337914"/>
            <a:ext cx="7528204" cy="1639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64288" y="2218765"/>
            <a:ext cx="1344706" cy="407894"/>
          </a:xfrm>
          <a:custGeom>
            <a:avLst/>
            <a:gdLst/>
            <a:ahLst/>
            <a:cxnLst/>
            <a:rect l="l" t="t" r="r" b="b"/>
            <a:pathLst>
              <a:path w="1524000" h="462280">
                <a:moveTo>
                  <a:pt x="0" y="0"/>
                </a:moveTo>
                <a:lnTo>
                  <a:pt x="1524000" y="0"/>
                </a:lnTo>
                <a:lnTo>
                  <a:pt x="1524000" y="461670"/>
                </a:lnTo>
                <a:lnTo>
                  <a:pt x="0" y="461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28600" y="288606"/>
            <a:ext cx="7464425" cy="4422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800" spc="-4" dirty="0"/>
              <a:t>Let’s </a:t>
            </a:r>
            <a:r>
              <a:rPr sz="2800" dirty="0"/>
              <a:t>learn </a:t>
            </a:r>
            <a:r>
              <a:rPr sz="2800" spc="-4" dirty="0"/>
              <a:t>classifiers </a:t>
            </a:r>
            <a:r>
              <a:rPr sz="2800" dirty="0"/>
              <a:t>by learning</a:t>
            </a:r>
            <a:r>
              <a:rPr sz="2800" spc="-13" dirty="0"/>
              <a:t> </a:t>
            </a:r>
            <a:r>
              <a:rPr sz="2800" spc="-4" dirty="0"/>
              <a:t>P(Y|X)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371600"/>
            <a:ext cx="591222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2559560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Consider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Y=Wealth,	X=&lt;Gender,</a:t>
            </a:r>
            <a:r>
              <a:rPr sz="2118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HoursWorked&gt;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892254"/>
              </p:ext>
            </p:extLst>
          </p:nvPr>
        </p:nvGraphicFramePr>
        <p:xfrm>
          <a:off x="1338266" y="4621308"/>
          <a:ext cx="6454027" cy="1855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457"/>
                <a:gridCol w="1618689"/>
                <a:gridCol w="1753721"/>
                <a:gridCol w="1753160"/>
              </a:tblGrid>
              <a:tr h="564776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Gender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2828B8"/>
                      </a:solidFill>
                      <a:prstDash val="solid"/>
                    </a:lnL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  <a:solidFill>
                      <a:srgbClr val="3C46C6"/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HrsWorked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  <a:solidFill>
                      <a:srgbClr val="3C46C6"/>
                    </a:solidFill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P(rich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|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G,HW)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  <a:solidFill>
                      <a:srgbClr val="3C46C6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P(poor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|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G,HW)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R w="12700">
                      <a:solidFill>
                        <a:srgbClr val="2828B8"/>
                      </a:solidFill>
                      <a:prstDash val="solid"/>
                    </a:lnR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  <a:solidFill>
                      <a:srgbClr val="3C46C6"/>
                    </a:solidFill>
                  </a:tcPr>
                </a:tc>
              </a:tr>
              <a:tr h="32272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F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2828B8"/>
                      </a:solidFill>
                      <a:prstDash val="solid"/>
                    </a:lnL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&lt;40.5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.09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.91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R w="12700">
                      <a:solidFill>
                        <a:srgbClr val="2828B8"/>
                      </a:solidFill>
                      <a:prstDash val="solid"/>
                    </a:lnR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</a:tr>
              <a:tr h="32272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F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2828B8"/>
                      </a:solidFill>
                      <a:prstDash val="solid"/>
                    </a:lnL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&gt;40.5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.21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.79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R w="12700">
                      <a:solidFill>
                        <a:srgbClr val="2828B8"/>
                      </a:solidFill>
                      <a:prstDash val="solid"/>
                    </a:lnR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</a:tr>
              <a:tr h="32272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2828B8"/>
                      </a:solidFill>
                      <a:prstDash val="solid"/>
                    </a:lnL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&lt;40.5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.23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.77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R w="12700">
                      <a:solidFill>
                        <a:srgbClr val="2828B8"/>
                      </a:solidFill>
                      <a:prstDash val="solid"/>
                    </a:lnR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</a:tr>
              <a:tr h="32272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L w="12700">
                      <a:solidFill>
                        <a:srgbClr val="2828B8"/>
                      </a:solidFill>
                      <a:prstDash val="solid"/>
                    </a:lnL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71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&gt;40.5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98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.38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341" marB="0"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dirty="0">
                          <a:latin typeface="Arial"/>
                          <a:cs typeface="Arial"/>
                        </a:rPr>
                        <a:t>.62</a:t>
                      </a:r>
                    </a:p>
                  </a:txBody>
                  <a:tcPr marL="0" marR="0" marT="40341" marB="0">
                    <a:lnR w="12700">
                      <a:solidFill>
                        <a:srgbClr val="2828B8"/>
                      </a:solidFill>
                      <a:prstDash val="solid"/>
                    </a:lnR>
                    <a:lnT w="12700">
                      <a:solidFill>
                        <a:srgbClr val="2828B8"/>
                      </a:solidFill>
                      <a:prstDash val="solid"/>
                    </a:lnT>
                    <a:lnB w="12700">
                      <a:solidFill>
                        <a:srgbClr val="2828B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014822" y="1880347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81000" y="212303"/>
            <a:ext cx="6248400" cy="873090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2327">
              <a:spcBef>
                <a:spcPts val="88"/>
              </a:spcBef>
            </a:pPr>
            <a:r>
              <a:rPr sz="2800" dirty="0"/>
              <a:t>How many </a:t>
            </a:r>
            <a:r>
              <a:rPr sz="2800" spc="-4" dirty="0"/>
              <a:t>parameters </a:t>
            </a:r>
            <a:r>
              <a:rPr sz="2800" dirty="0"/>
              <a:t>must we</a:t>
            </a:r>
            <a:r>
              <a:rPr sz="2800" spc="-31" dirty="0"/>
              <a:t> </a:t>
            </a:r>
            <a:r>
              <a:rPr sz="2800" spc="-4" dirty="0"/>
              <a:t>estimate?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752600"/>
            <a:ext cx="4039160" cy="2542619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1206">
              <a:spcBef>
                <a:spcPts val="525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Suppose X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=&lt;X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,…</a:t>
            </a:r>
            <a:r>
              <a:rPr sz="2118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baseline="-20833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</a:p>
          <a:p>
            <a:pPr marL="11206">
              <a:spcBef>
                <a:spcPts val="437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where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and Y are boolean</a:t>
            </a:r>
            <a:r>
              <a:rPr sz="2118" spc="-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146" dirty="0">
                <a:solidFill>
                  <a:prstClr val="black"/>
                </a:solidFill>
                <a:latin typeface="Arial"/>
                <a:cs typeface="Arial"/>
              </a:rPr>
              <a:t>RV’s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4"/>
              </a:spcBef>
            </a:pPr>
            <a:endParaRPr sz="304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>
              <a:spcBef>
                <a:spcPts val="4"/>
              </a:spcBef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To estimate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P(Y| X</a:t>
            </a:r>
            <a:r>
              <a:rPr sz="2118" baseline="-2083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sz="2118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 err="1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baseline="-20833" dirty="0" err="1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lang="en-IN" sz="2118" dirty="0">
                <a:solidFill>
                  <a:prstClr val="black"/>
                </a:solidFill>
                <a:latin typeface="Arial"/>
                <a:cs typeface="Arial"/>
              </a:rPr>
              <a:t> how many parameters do we need to estimate?</a:t>
            </a:r>
          </a:p>
          <a:p>
            <a:pPr marL="11206">
              <a:spcBef>
                <a:spcPts val="4"/>
              </a:spcBef>
            </a:pPr>
            <a:r>
              <a:rPr lang="en-IN" sz="211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3291" y="4953000"/>
            <a:ext cx="5778313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  <a:tabLst>
                <a:tab pos="3429743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If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we have 30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boolean </a:t>
            </a:r>
            <a:r>
              <a:rPr sz="2118" spc="115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172" baseline="-20833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118" spc="115" dirty="0">
                <a:solidFill>
                  <a:prstClr val="black"/>
                </a:solidFill>
                <a:latin typeface="Arial"/>
                <a:cs typeface="Arial"/>
              </a:rPr>
              <a:t>’s:	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P(Y | X</a:t>
            </a:r>
            <a:r>
              <a:rPr sz="2118" baseline="-20833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…</a:t>
            </a:r>
            <a:r>
              <a:rPr sz="2118" spc="-8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baseline="-20833" dirty="0">
                <a:solidFill>
                  <a:prstClr val="black"/>
                </a:solidFill>
                <a:latin typeface="Arial"/>
                <a:cs typeface="Arial"/>
              </a:rPr>
              <a:t>30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5435982" y="1527730"/>
            <a:ext cx="3403218" cy="986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57200" y="657598"/>
            <a:ext cx="2544763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200" dirty="0"/>
              <a:t>Bayes</a:t>
            </a:r>
            <a:r>
              <a:rPr sz="3200" spc="-88" dirty="0"/>
              <a:t> </a:t>
            </a:r>
            <a:r>
              <a:rPr sz="3200" dirty="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2504096" y="1759542"/>
            <a:ext cx="4119398" cy="83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4350" y="3256429"/>
            <a:ext cx="323177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shorthand</a:t>
            </a:r>
            <a:r>
              <a:rPr sz="2471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for:</a:t>
            </a:r>
            <a:endParaRPr sz="247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6512" y="3836393"/>
            <a:ext cx="7175062" cy="692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1585" y="4802841"/>
            <a:ext cx="180190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Equivalently: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1924" y="5315506"/>
            <a:ext cx="7567579" cy="681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533400" y="615493"/>
            <a:ext cx="2565400" cy="44220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800" spc="-4" dirty="0"/>
              <a:t>Naïve</a:t>
            </a:r>
            <a:r>
              <a:rPr sz="2800" spc="-66" dirty="0"/>
              <a:t> </a:t>
            </a:r>
            <a:r>
              <a:rPr sz="2800" dirty="0"/>
              <a:t>Bayes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3291" y="1642782"/>
            <a:ext cx="3590364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Naïve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Bayes</a:t>
            </a:r>
            <a:r>
              <a:rPr sz="2824"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assumes</a:t>
            </a:r>
            <a:endParaRPr sz="28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3701078"/>
            <a:ext cx="7772400" cy="8805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4568" marR="4483" indent="-3922">
              <a:spcBef>
                <a:spcPts val="88"/>
              </a:spcBef>
            </a:pP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i.e.,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824" spc="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780" spc="6" baseline="-21164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824" spc="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780" spc="6" baseline="-21164" dirty="0">
                <a:solidFill>
                  <a:prstClr val="black"/>
                </a:solidFill>
                <a:latin typeface="Arial"/>
                <a:cs typeface="Arial"/>
              </a:rPr>
              <a:t>j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824" spc="-4" dirty="0" smtClean="0">
                <a:solidFill>
                  <a:prstClr val="black"/>
                </a:solidFill>
                <a:latin typeface="Arial"/>
                <a:cs typeface="Arial"/>
              </a:rPr>
              <a:t>conditionally</a:t>
            </a:r>
            <a:r>
              <a:rPr lang="en-IN" sz="2824" spc="-4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24" dirty="0" smtClean="0">
                <a:solidFill>
                  <a:prstClr val="black"/>
                </a:solidFill>
                <a:latin typeface="Arial"/>
                <a:cs typeface="Arial"/>
              </a:rPr>
              <a:t>independent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given Y, </a:t>
            </a: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all</a:t>
            </a:r>
            <a:r>
              <a:rPr sz="2824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824" spc="-4" dirty="0">
                <a:solidFill>
                  <a:prstClr val="black"/>
                </a:solidFill>
                <a:latin typeface="Symbol"/>
                <a:cs typeface="Symbol"/>
              </a:rPr>
              <a:t></a:t>
            </a:r>
            <a:r>
              <a:rPr sz="2824" spc="-4" dirty="0">
                <a:solidFill>
                  <a:prstClr val="black"/>
                </a:solidFill>
                <a:latin typeface="Arial"/>
                <a:cs typeface="Arial"/>
              </a:rPr>
              <a:t>j</a:t>
            </a:r>
            <a:endParaRPr sz="2824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4815" y="2502866"/>
            <a:ext cx="5093629" cy="717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85235" y="508319"/>
            <a:ext cx="7192962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378575" algn="l"/>
              </a:tabLst>
            </a:pPr>
            <a:r>
              <a:rPr sz="3200" spc="-4" dirty="0"/>
              <a:t>Conditional	Independence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740402" y="1411941"/>
            <a:ext cx="7664824" cy="1011522"/>
          </a:xfrm>
          <a:prstGeom prst="rect">
            <a:avLst/>
          </a:prstGeom>
          <a:ln w="19049">
            <a:solidFill>
              <a:srgbClr val="FF4C00"/>
            </a:solidFill>
          </a:ln>
        </p:spPr>
        <p:txBody>
          <a:bodyPr vert="horz" wrap="square" lIns="0" tIns="43143" rIns="0" bIns="0" rtlCol="0">
            <a:spAutoFit/>
          </a:bodyPr>
          <a:lstStyle/>
          <a:p>
            <a:pPr marL="786695" marR="476275" indent="-302575" algn="just">
              <a:lnSpc>
                <a:spcPct val="99000"/>
              </a:lnSpc>
              <a:spcBef>
                <a:spcPts val="340"/>
              </a:spcBef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Definition: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X is </a:t>
            </a:r>
            <a:r>
              <a:rPr sz="2118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conditionally </a:t>
            </a:r>
            <a:r>
              <a:rPr sz="2118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independent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 of Y given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Z,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if 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 probability distribution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governing X is independent  of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value of Y, given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value of</a:t>
            </a:r>
            <a:r>
              <a:rPr sz="2118" spc="-3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Z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3292" y="3634740"/>
            <a:ext cx="250395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often</a:t>
            </a:r>
            <a:r>
              <a:rPr sz="2118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write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291" y="4788946"/>
            <a:ext cx="575982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6094" y="4170654"/>
            <a:ext cx="3490034" cy="346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4248" y="5313364"/>
            <a:ext cx="6193949" cy="298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5231" y="2694481"/>
            <a:ext cx="7484365" cy="31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91" y="1714939"/>
            <a:ext cx="6924675" cy="146500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tabLst>
                <a:tab pos="3139494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Naïve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Bayes uses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assumption that the 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conditionally  independent,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given</a:t>
            </a:r>
            <a:r>
              <a:rPr sz="2118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Y.	</a:t>
            </a:r>
            <a:r>
              <a:rPr lang="en-IN" sz="2118" spc="-4" dirty="0">
                <a:solidFill>
                  <a:prstClr val="black"/>
                </a:solidFill>
                <a:latin typeface="Arial"/>
                <a:cs typeface="Arial"/>
              </a:rPr>
              <a:t>e</a:t>
            </a:r>
            <a:r>
              <a:rPr sz="2118" spc="-4" dirty="0" smtClean="0">
                <a:solidFill>
                  <a:prstClr val="black"/>
                </a:solidFill>
                <a:latin typeface="Arial"/>
                <a:cs typeface="Arial"/>
              </a:rPr>
              <a:t>.g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.,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304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Given this assumption,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then: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291" y="4737838"/>
            <a:ext cx="1278591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118" spc="-7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general: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4907" y="3362812"/>
            <a:ext cx="5234817" cy="290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733" y="4790113"/>
            <a:ext cx="3662411" cy="543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76230" y="2089216"/>
            <a:ext cx="2907926" cy="33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7779" y="3771749"/>
            <a:ext cx="2683619" cy="277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91" y="1528736"/>
            <a:ext cx="6924675" cy="1465005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tabLst>
                <a:tab pos="3139494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Naïve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Bayes uses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assumption that the 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conditionally  independent,</a:t>
            </a:r>
            <a:r>
              <a:rPr sz="2118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given</a:t>
            </a:r>
            <a:r>
              <a:rPr sz="2118" spc="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Y.	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E.g.,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3044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Given this assumption,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then: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291" y="4551634"/>
            <a:ext cx="6448425" cy="192536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general: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31"/>
              </a:spcBef>
            </a:pPr>
            <a:endParaRPr sz="3133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>
              <a:tabLst>
                <a:tab pos="5794310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How many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parame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ers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t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 describe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(X</a:t>
            </a:r>
            <a:r>
              <a:rPr sz="2118" i="1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…X</a:t>
            </a:r>
            <a:r>
              <a:rPr sz="2118" i="1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|Y)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?	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P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(Y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?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45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Without conditional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indep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assumption?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47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With conditional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indep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assumption?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4907" y="3176609"/>
            <a:ext cx="5234817" cy="290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97779" y="3585546"/>
            <a:ext cx="2683619" cy="277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28733" y="4603910"/>
            <a:ext cx="3662411" cy="543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6230" y="1903013"/>
            <a:ext cx="2907926" cy="3361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3291" y="1687850"/>
            <a:ext cx="1592356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Bayes</a:t>
            </a:r>
            <a:r>
              <a:rPr sz="2471" spc="-8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rule: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3291" y="3040624"/>
            <a:ext cx="6836709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Assuming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conditional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independence among</a:t>
            </a:r>
            <a:r>
              <a:rPr sz="2471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132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449" spc="199" baseline="-21021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471" spc="132" dirty="0">
                <a:solidFill>
                  <a:prstClr val="black"/>
                </a:solidFill>
                <a:latin typeface="Arial"/>
                <a:cs typeface="Arial"/>
              </a:rPr>
              <a:t>’s: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3291" y="4396536"/>
            <a:ext cx="6614272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So,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pick most probable Y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118" i="1" spc="-6" baseline="24305" dirty="0">
                <a:solidFill>
                  <a:prstClr val="black"/>
                </a:solidFill>
                <a:latin typeface="Times New Roman"/>
                <a:cs typeface="Times New Roman"/>
              </a:rPr>
              <a:t>new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= &lt; 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118" i="1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, …, X</a:t>
            </a:r>
            <a:r>
              <a:rPr sz="2118" i="1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118" i="1" spc="-191" baseline="-20833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36196" y="3477897"/>
            <a:ext cx="5983669" cy="5974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5124" y="4964269"/>
            <a:ext cx="6104053" cy="522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 idx="4294967295"/>
          </p:nvPr>
        </p:nvSpPr>
        <p:spPr>
          <a:xfrm>
            <a:off x="0" y="461963"/>
            <a:ext cx="5873750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3150701" algn="l"/>
                <a:tab pos="3524438" algn="l"/>
              </a:tabLst>
            </a:pPr>
            <a:r>
              <a:rPr sz="3530" spc="-4" dirty="0"/>
              <a:t>Naïve</a:t>
            </a:r>
            <a:r>
              <a:rPr sz="3530" spc="4" dirty="0"/>
              <a:t> </a:t>
            </a:r>
            <a:r>
              <a:rPr sz="3530" dirty="0"/>
              <a:t>Bayes in	a	</a:t>
            </a:r>
            <a:r>
              <a:rPr sz="3530" spc="-4" dirty="0"/>
              <a:t>Nutshell</a:t>
            </a:r>
            <a:endParaRPr sz="3530" dirty="0"/>
          </a:p>
        </p:txBody>
      </p:sp>
      <p:sp>
        <p:nvSpPr>
          <p:cNvPr id="8" name="object 8"/>
          <p:cNvSpPr/>
          <p:nvPr/>
        </p:nvSpPr>
        <p:spPr>
          <a:xfrm>
            <a:off x="1547230" y="2062127"/>
            <a:ext cx="6118412" cy="579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609600"/>
            <a:ext cx="7924800" cy="56531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981688" marR="4483" indent="-971041">
              <a:spcBef>
                <a:spcPts val="88"/>
              </a:spcBef>
              <a:tabLst>
                <a:tab pos="2676668" algn="l"/>
                <a:tab pos="2751751" algn="l"/>
                <a:tab pos="5168989" algn="l"/>
                <a:tab pos="5792069" algn="l"/>
              </a:tabLst>
            </a:pPr>
            <a:r>
              <a:rPr lang="en-IN" sz="3600" b="1" spc="-4" dirty="0" smtClean="0">
                <a:solidFill>
                  <a:srgbClr val="3333CC"/>
                </a:solidFill>
                <a:latin typeface="Arial"/>
                <a:cs typeface="Arial"/>
              </a:rPr>
              <a:t>Learning </a:t>
            </a:r>
            <a:r>
              <a:rPr lang="en-IN" sz="3600" b="1" spc="-4" dirty="0">
                <a:solidFill>
                  <a:srgbClr val="3333CC"/>
                </a:solidFill>
                <a:latin typeface="Arial"/>
                <a:cs typeface="Arial"/>
              </a:rPr>
              <a:t>F</a:t>
            </a:r>
            <a:r>
              <a:rPr sz="3600" b="1" spc="-4" dirty="0" smtClean="0">
                <a:solidFill>
                  <a:srgbClr val="3333CC"/>
                </a:solidFill>
                <a:latin typeface="Arial"/>
                <a:cs typeface="Arial"/>
              </a:rPr>
              <a:t>unction</a:t>
            </a:r>
            <a:r>
              <a:rPr lang="en-IN" sz="3600" b="1" spc="-4" dirty="0" smtClean="0">
                <a:solidFill>
                  <a:srgbClr val="3333CC"/>
                </a:solidFill>
                <a:latin typeface="Arial"/>
                <a:cs typeface="Arial"/>
              </a:rPr>
              <a:t> A</a:t>
            </a:r>
            <a:r>
              <a:rPr sz="3600" b="1" spc="-4" dirty="0" err="1" smtClean="0">
                <a:solidFill>
                  <a:srgbClr val="3333CC"/>
                </a:solidFill>
                <a:latin typeface="Arial"/>
                <a:cs typeface="Arial"/>
              </a:rPr>
              <a:t>pproximation</a:t>
            </a:r>
            <a:r>
              <a:rPr lang="en-IN" sz="3600" b="1" spc="-4" dirty="0" smtClean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3600" b="1" spc="-4" dirty="0" smtClean="0">
                <a:solidFill>
                  <a:srgbClr val="3333CC"/>
                </a:solidFill>
                <a:latin typeface="Arial"/>
                <a:cs typeface="Arial"/>
              </a:rPr>
              <a:t>?</a:t>
            </a:r>
            <a:endParaRPr sz="36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294967295"/>
          </p:nvPr>
        </p:nvSpPr>
        <p:spPr>
          <a:xfrm>
            <a:off x="1905000" y="2362200"/>
            <a:ext cx="4422775" cy="99536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409596" marR="4483">
              <a:spcBef>
                <a:spcPts val="88"/>
              </a:spcBef>
              <a:tabLst>
                <a:tab pos="1979064" algn="l"/>
                <a:tab pos="2602145" algn="l"/>
                <a:tab pos="2651453" algn="l"/>
                <a:tab pos="3523316" algn="l"/>
                <a:tab pos="3764257" algn="l"/>
              </a:tabLst>
            </a:pPr>
            <a:r>
              <a:rPr spc="-4" dirty="0"/>
              <a:t>instead	</a:t>
            </a:r>
            <a:r>
              <a:rPr dirty="0"/>
              <a:t>of	</a:t>
            </a:r>
            <a:r>
              <a:rPr spc="-4" dirty="0"/>
              <a:t>F: </a:t>
            </a:r>
            <a:r>
              <a:rPr dirty="0" smtClean="0"/>
              <a:t>X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 Y</a:t>
            </a:r>
            <a:r>
              <a:rPr lang="en-IN" spc="-869" dirty="0" smtClean="0">
                <a:solidFill>
                  <a:srgbClr val="434DD6"/>
                </a:solidFill>
                <a:latin typeface="Wingdings"/>
                <a:cs typeface="Wingdings"/>
              </a:rPr>
              <a:t> </a:t>
            </a:r>
            <a:r>
              <a:rPr dirty="0" smtClean="0"/>
              <a:t>learn</a:t>
            </a:r>
            <a:r>
              <a:rPr dirty="0"/>
              <a:t>			P(Y	|	X)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64152" y="622849"/>
            <a:ext cx="6864350" cy="50006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Naïve </a:t>
            </a:r>
            <a:r>
              <a:rPr sz="3177" dirty="0"/>
              <a:t>Bayes </a:t>
            </a:r>
            <a:r>
              <a:rPr sz="3177" spc="-4" dirty="0"/>
              <a:t>Algorithm </a:t>
            </a:r>
            <a:r>
              <a:rPr sz="3177" dirty="0"/>
              <a:t>– </a:t>
            </a:r>
            <a:r>
              <a:rPr sz="3177" spc="-4" dirty="0"/>
              <a:t>discrete</a:t>
            </a:r>
            <a:r>
              <a:rPr sz="3177" dirty="0"/>
              <a:t> </a:t>
            </a:r>
            <a:r>
              <a:rPr sz="3177" spc="-4" dirty="0"/>
              <a:t>X</a:t>
            </a:r>
            <a:r>
              <a:rPr sz="3177" spc="-6" baseline="-20833" dirty="0">
                <a:solidFill>
                  <a:srgbClr val="434DD6"/>
                </a:solidFill>
              </a:rPr>
              <a:t>i</a:t>
            </a:r>
            <a:endParaRPr sz="3177" baseline="-20833" dirty="0"/>
          </a:p>
        </p:txBody>
      </p:sp>
      <p:sp>
        <p:nvSpPr>
          <p:cNvPr id="3" name="object 3"/>
          <p:cNvSpPr txBox="1"/>
          <p:nvPr/>
        </p:nvSpPr>
        <p:spPr>
          <a:xfrm>
            <a:off x="1213291" y="1372496"/>
            <a:ext cx="5898776" cy="322995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marR="1357665" indent="-302575">
              <a:lnSpc>
                <a:spcPct val="118200"/>
              </a:lnSpc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Train Naïve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Bayes</a:t>
            </a:r>
            <a:r>
              <a:rPr sz="2471" spc="-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(examples) 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449" baseline="25525" dirty="0">
                <a:solidFill>
                  <a:prstClr val="black"/>
                </a:solidFill>
                <a:latin typeface="Arial"/>
                <a:cs typeface="Arial"/>
              </a:rPr>
              <a:t>*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value</a:t>
            </a:r>
            <a:r>
              <a:rPr sz="2471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i="1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2449" i="1" baseline="-21021" dirty="0">
                <a:solidFill>
                  <a:prstClr val="black"/>
                </a:solidFill>
                <a:latin typeface="Times New Roman"/>
                <a:cs typeface="Times New Roman"/>
              </a:rPr>
              <a:t>k</a:t>
            </a:r>
            <a:endParaRPr sz="2449" baseline="-2102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817513">
              <a:spcBef>
                <a:spcPts val="565"/>
              </a:spcBef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estimate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817513">
              <a:spcBef>
                <a:spcPts val="653"/>
              </a:spcBef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each</a:t>
            </a:r>
            <a:r>
              <a:rPr sz="2449" baseline="25525" dirty="0">
                <a:solidFill>
                  <a:prstClr val="black"/>
                </a:solidFill>
                <a:latin typeface="Arial"/>
                <a:cs typeface="Arial"/>
              </a:rPr>
              <a:t>*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value </a:t>
            </a:r>
            <a:r>
              <a:rPr sz="2471" i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449" i="1" baseline="-21021" dirty="0">
                <a:solidFill>
                  <a:prstClr val="black"/>
                </a:solidFill>
                <a:latin typeface="Times New Roman"/>
                <a:cs typeface="Times New Roman"/>
              </a:rPr>
              <a:t>ij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of each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attribute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i="1" spc="-4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449" i="1" spc="-6" baseline="-21021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2449" baseline="-2102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624940">
              <a:spcBef>
                <a:spcPts val="565"/>
              </a:spcBef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estimate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3618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3781" indent="-302575"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Classify</a:t>
            </a:r>
            <a:r>
              <a:rPr sz="2471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sz="2471" i="1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2449" i="1" baseline="25525" dirty="0">
                <a:solidFill>
                  <a:prstClr val="black"/>
                </a:solidFill>
                <a:latin typeface="Times New Roman"/>
                <a:cs typeface="Times New Roman"/>
              </a:rPr>
              <a:t>new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)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9589" y="2423961"/>
            <a:ext cx="2211757" cy="290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3843" y="3363981"/>
            <a:ext cx="3080993" cy="285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1835" y="5923429"/>
            <a:ext cx="6570569" cy="28292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baseline="24305" dirty="0">
                <a:solidFill>
                  <a:prstClr val="black"/>
                </a:solidFill>
                <a:latin typeface="Arial"/>
                <a:cs typeface="Arial"/>
              </a:rPr>
              <a:t>*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probabilities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must sum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1, so need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estimate </a:t>
            </a:r>
            <a:r>
              <a:rPr sz="1765" dirty="0">
                <a:solidFill>
                  <a:prstClr val="black"/>
                </a:solidFill>
                <a:latin typeface="Arial"/>
                <a:cs typeface="Arial"/>
              </a:rPr>
              <a:t>only n-1 of</a:t>
            </a:r>
            <a:r>
              <a:rPr sz="1765" spc="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Arial"/>
                <a:cs typeface="Arial"/>
              </a:rPr>
              <a:t>these...</a:t>
            </a:r>
            <a:endParaRPr sz="1765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2258" y="4648423"/>
            <a:ext cx="5086244" cy="4351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5101" y="5119070"/>
            <a:ext cx="2871287" cy="435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67343" y="507117"/>
            <a:ext cx="6970713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200" spc="-4" dirty="0"/>
              <a:t>Estimating Parameters: </a:t>
            </a:r>
            <a:r>
              <a:rPr sz="3200" i="1" dirty="0">
                <a:solidFill>
                  <a:srgbClr val="434DD6"/>
                </a:solidFill>
                <a:latin typeface="Times New Roman"/>
                <a:cs typeface="Times New Roman"/>
              </a:rPr>
              <a:t>Y, </a:t>
            </a:r>
            <a:r>
              <a:rPr lang="en-IN" sz="3200" i="1" dirty="0" smtClean="0">
                <a:solidFill>
                  <a:srgbClr val="434DD6"/>
                </a:solidFill>
                <a:latin typeface="Times New Roman"/>
                <a:cs typeface="Times New Roman"/>
              </a:rPr>
              <a:t> </a:t>
            </a:r>
            <a:r>
              <a:rPr sz="3200" i="1" dirty="0" smtClean="0">
                <a:solidFill>
                  <a:srgbClr val="434DD6"/>
                </a:solidFill>
                <a:latin typeface="Times New Roman"/>
                <a:cs typeface="Times New Roman"/>
              </a:rPr>
              <a:t>X</a:t>
            </a:r>
            <a:r>
              <a:rPr sz="2000" i="1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i</a:t>
            </a:r>
            <a:r>
              <a:rPr sz="2000" i="1" spc="165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 </a:t>
            </a:r>
            <a:r>
              <a:rPr sz="2400" spc="-4" dirty="0" smtClean="0"/>
              <a:t>discrete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586" y="1882588"/>
            <a:ext cx="5549713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Maximum likelihood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estimates</a:t>
            </a:r>
            <a:r>
              <a:rPr sz="2471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spc="84" dirty="0">
                <a:solidFill>
                  <a:prstClr val="black"/>
                </a:solidFill>
                <a:latin typeface="Arial"/>
                <a:cs typeface="Arial"/>
              </a:rPr>
              <a:t>(MLE’s):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8250" y="3155384"/>
            <a:ext cx="5903758" cy="562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7021" y="2419438"/>
            <a:ext cx="3750258" cy="575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5759" y="4296335"/>
            <a:ext cx="3361765" cy="732865"/>
          </a:xfrm>
          <a:custGeom>
            <a:avLst/>
            <a:gdLst/>
            <a:ahLst/>
            <a:cxnLst/>
            <a:rect l="l" t="t" r="r" b="b"/>
            <a:pathLst>
              <a:path w="3810000" h="830579">
                <a:moveTo>
                  <a:pt x="0" y="0"/>
                </a:moveTo>
                <a:lnTo>
                  <a:pt x="3810000" y="0"/>
                </a:lnTo>
                <a:lnTo>
                  <a:pt x="3810000" y="830262"/>
                </a:lnTo>
                <a:lnTo>
                  <a:pt x="0" y="830262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55759" y="4325471"/>
            <a:ext cx="3361765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12625" marR="101419" indent="358047">
              <a:lnSpc>
                <a:spcPts val="2471"/>
              </a:lnSpc>
              <a:spcBef>
                <a:spcPts val="229"/>
              </a:spcBef>
            </a:pP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Number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of items in  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dataset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D 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for which</a:t>
            </a:r>
            <a:r>
              <a:rPr sz="2118" spc="-49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Y=y</a:t>
            </a:r>
            <a:r>
              <a:rPr sz="2118" baseline="-20833" dirty="0">
                <a:solidFill>
                  <a:prstClr val="black"/>
                </a:solidFill>
                <a:latin typeface="Comic Sans MS"/>
                <a:cs typeface="Comic Sans MS"/>
              </a:rPr>
              <a:t>k</a:t>
            </a:r>
            <a:endParaRPr sz="2118" baseline="-20833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9819" y="3699541"/>
            <a:ext cx="1660151" cy="664509"/>
          </a:xfrm>
          <a:custGeom>
            <a:avLst/>
            <a:gdLst/>
            <a:ahLst/>
            <a:cxnLst/>
            <a:rect l="l" t="t" r="r" b="b"/>
            <a:pathLst>
              <a:path w="1881504" h="753110">
                <a:moveTo>
                  <a:pt x="0" y="752566"/>
                </a:moveTo>
                <a:lnTo>
                  <a:pt x="188141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5789" y="3684976"/>
            <a:ext cx="75079" cy="62753"/>
          </a:xfrm>
          <a:custGeom>
            <a:avLst/>
            <a:gdLst/>
            <a:ahLst/>
            <a:cxnLst/>
            <a:rect l="l" t="t" r="r" b="b"/>
            <a:pathLst>
              <a:path w="85089" h="71120">
                <a:moveTo>
                  <a:pt x="0" y="0"/>
                </a:moveTo>
                <a:lnTo>
                  <a:pt x="28295" y="70751"/>
                </a:lnTo>
                <a:lnTo>
                  <a:pt x="84899" y="707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663575"/>
            <a:ext cx="5873750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228409" algn="l"/>
              </a:tabLst>
            </a:pPr>
            <a:r>
              <a:rPr sz="3530" spc="-4" dirty="0" smtClean="0"/>
              <a:t>Estimating</a:t>
            </a:r>
            <a:r>
              <a:rPr lang="en-IN" sz="3530" spc="-4" dirty="0" smtClean="0"/>
              <a:t> </a:t>
            </a:r>
            <a:r>
              <a:rPr sz="3530" spc="-4" dirty="0" smtClean="0"/>
              <a:t>Parameters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1213291" y="1441076"/>
            <a:ext cx="6459071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Likelihood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(MLE): choose </a:t>
            </a:r>
            <a:r>
              <a:rPr sz="2118" dirty="0">
                <a:solidFill>
                  <a:prstClr val="black"/>
                </a:solidFill>
                <a:latin typeface="Symbol"/>
                <a:cs typeface="Symbol"/>
              </a:rPr>
              <a:t></a:t>
            </a:r>
            <a:r>
              <a:rPr sz="2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that  maximizes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probability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 observed</a:t>
            </a:r>
            <a:r>
              <a:rPr sz="211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90903" y="2360383"/>
            <a:ext cx="4020840" cy="572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9539" y="1822256"/>
            <a:ext cx="260348" cy="222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530" y="3458135"/>
            <a:ext cx="6608109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471"/>
              </a:lnSpc>
              <a:spcBef>
                <a:spcPts val="22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a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Posteriori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(MAP)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estimate: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choose </a:t>
            </a:r>
            <a:r>
              <a:rPr sz="2118" dirty="0">
                <a:solidFill>
                  <a:prstClr val="black"/>
                </a:solidFill>
                <a:latin typeface="Symbol"/>
                <a:cs typeface="Symbol"/>
              </a:rPr>
              <a:t></a:t>
            </a:r>
            <a:r>
              <a:rPr sz="211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that  is most probable given prior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probability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118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data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0971" y="4377576"/>
            <a:ext cx="4088892" cy="583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61390" y="5053448"/>
            <a:ext cx="4575078" cy="7855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32233" y="2266905"/>
            <a:ext cx="3985906" cy="527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 idx="4294967295"/>
          </p:nvPr>
        </p:nvSpPr>
        <p:spPr>
          <a:xfrm>
            <a:off x="157276" y="616687"/>
            <a:ext cx="7043738" cy="50375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200" spc="-4" dirty="0"/>
              <a:t>Estimating Parameters: </a:t>
            </a:r>
            <a:r>
              <a:rPr sz="3200" i="1" dirty="0">
                <a:solidFill>
                  <a:srgbClr val="434DD6"/>
                </a:solidFill>
                <a:latin typeface="Times New Roman"/>
                <a:cs typeface="Times New Roman"/>
              </a:rPr>
              <a:t>Y, </a:t>
            </a:r>
            <a:r>
              <a:rPr sz="3200" i="1" dirty="0" smtClean="0">
                <a:solidFill>
                  <a:srgbClr val="434DD6"/>
                </a:solidFill>
                <a:latin typeface="Times New Roman"/>
                <a:cs typeface="Times New Roman"/>
              </a:rPr>
              <a:t>X</a:t>
            </a:r>
            <a:r>
              <a:rPr sz="2000" i="1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i</a:t>
            </a:r>
            <a:r>
              <a:rPr lang="en-IN" sz="2000" i="1" spc="165" baseline="-21164" dirty="0">
                <a:solidFill>
                  <a:srgbClr val="434DD6"/>
                </a:solidFill>
                <a:latin typeface="Times New Roman"/>
                <a:cs typeface="Times New Roman"/>
              </a:rPr>
              <a:t> </a:t>
            </a:r>
            <a:r>
              <a:rPr lang="en-IN" sz="2400" spc="-4" dirty="0" smtClean="0"/>
              <a:t>d</a:t>
            </a:r>
            <a:r>
              <a:rPr sz="2400" spc="-4" dirty="0" err="1" smtClean="0"/>
              <a:t>iscrete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1585" y="1600200"/>
            <a:ext cx="5335121" cy="39154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MAP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estimates (Beta,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Dirichlet</a:t>
            </a:r>
            <a:r>
              <a:rPr sz="2471" spc="-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priors):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0289" y="2041712"/>
            <a:ext cx="2554941" cy="583961"/>
          </a:xfrm>
          <a:prstGeom prst="rect">
            <a:avLst/>
          </a:prstGeom>
          <a:solidFill>
            <a:srgbClr val="D6D7FF"/>
          </a:solidFill>
          <a:ln w="9524">
            <a:solidFill>
              <a:srgbClr val="FF2600"/>
            </a:solidFill>
          </a:ln>
        </p:spPr>
        <p:txBody>
          <a:bodyPr vert="horz" wrap="square" lIns="0" tIns="40341" rIns="0" bIns="0" rtlCol="0">
            <a:spAutoFit/>
          </a:bodyPr>
          <a:lstStyle/>
          <a:p>
            <a:pPr marL="3362" algn="ctr">
              <a:spcBef>
                <a:spcPts val="318"/>
              </a:spcBef>
            </a:pP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Only</a:t>
            </a:r>
            <a:r>
              <a:rPr sz="1765" spc="-18" dirty="0">
                <a:solidFill>
                  <a:prstClr val="black"/>
                </a:solidFill>
                <a:latin typeface="Comic Sans MS"/>
                <a:cs typeface="Comic Sans MS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difference: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  <a:p>
            <a:pPr marL="5043" algn="ctr"/>
            <a:r>
              <a:rPr sz="1765" spc="49" dirty="0">
                <a:solidFill>
                  <a:prstClr val="black"/>
                </a:solidFill>
                <a:latin typeface="Arial"/>
                <a:cs typeface="Arial"/>
              </a:rPr>
              <a:t>“</a:t>
            </a:r>
            <a:r>
              <a:rPr sz="1765" spc="49" dirty="0">
                <a:solidFill>
                  <a:prstClr val="black"/>
                </a:solidFill>
                <a:latin typeface="Comic Sans MS"/>
                <a:cs typeface="Comic Sans MS"/>
              </a:rPr>
              <a:t>imaginary</a:t>
            </a:r>
            <a:r>
              <a:rPr sz="1765" spc="49" dirty="0">
                <a:solidFill>
                  <a:prstClr val="black"/>
                </a:solidFill>
                <a:latin typeface="Arial"/>
                <a:cs typeface="Arial"/>
              </a:rPr>
              <a:t>”</a:t>
            </a:r>
            <a:r>
              <a:rPr sz="1765" spc="2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765" spc="-4" dirty="0">
                <a:solidFill>
                  <a:prstClr val="black"/>
                </a:solidFill>
                <a:latin typeface="Comic Sans MS"/>
                <a:cs typeface="Comic Sans MS"/>
              </a:rPr>
              <a:t>examples</a:t>
            </a:r>
            <a:endParaRPr sz="1765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63739" y="2108947"/>
            <a:ext cx="986678" cy="197783"/>
          </a:xfrm>
          <a:custGeom>
            <a:avLst/>
            <a:gdLst/>
            <a:ahLst/>
            <a:cxnLst/>
            <a:rect l="l" t="t" r="r" b="b"/>
            <a:pathLst>
              <a:path w="1118235" h="224154">
                <a:moveTo>
                  <a:pt x="1118088" y="0"/>
                </a:moveTo>
                <a:lnTo>
                  <a:pt x="0" y="223618"/>
                </a:lnTo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41759" y="2264507"/>
            <a:ext cx="72838" cy="66115"/>
          </a:xfrm>
          <a:custGeom>
            <a:avLst/>
            <a:gdLst/>
            <a:ahLst/>
            <a:cxnLst/>
            <a:rect l="l" t="t" r="r" b="b"/>
            <a:pathLst>
              <a:path w="82550" h="74929">
                <a:moveTo>
                  <a:pt x="67246" y="0"/>
                </a:moveTo>
                <a:lnTo>
                  <a:pt x="0" y="52298"/>
                </a:lnTo>
                <a:lnTo>
                  <a:pt x="82194" y="74714"/>
                </a:lnTo>
                <a:lnTo>
                  <a:pt x="67246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7749" y="2377889"/>
            <a:ext cx="1322854" cy="198904"/>
          </a:xfrm>
          <a:custGeom>
            <a:avLst/>
            <a:gdLst/>
            <a:ahLst/>
            <a:cxnLst/>
            <a:rect l="l" t="t" r="r" b="b"/>
            <a:pathLst>
              <a:path w="1499235" h="225425">
                <a:moveTo>
                  <a:pt x="1498878" y="0"/>
                </a:moveTo>
                <a:lnTo>
                  <a:pt x="0" y="224831"/>
                </a:lnTo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05582" y="2536374"/>
            <a:ext cx="71718" cy="66675"/>
          </a:xfrm>
          <a:custGeom>
            <a:avLst/>
            <a:gdLst/>
            <a:ahLst/>
            <a:cxnLst/>
            <a:rect l="l" t="t" r="r" b="b"/>
            <a:pathLst>
              <a:path w="81279" h="75564">
                <a:moveTo>
                  <a:pt x="69697" y="0"/>
                </a:moveTo>
                <a:lnTo>
                  <a:pt x="0" y="48983"/>
                </a:lnTo>
                <a:lnTo>
                  <a:pt x="81000" y="75361"/>
                </a:lnTo>
                <a:lnTo>
                  <a:pt x="69697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18230" y="3291889"/>
            <a:ext cx="6457246" cy="585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89877" y="2714065"/>
            <a:ext cx="142875" cy="869576"/>
          </a:xfrm>
          <a:custGeom>
            <a:avLst/>
            <a:gdLst/>
            <a:ahLst/>
            <a:cxnLst/>
            <a:rect l="l" t="t" r="r" b="b"/>
            <a:pathLst>
              <a:path w="161925" h="985520">
                <a:moveTo>
                  <a:pt x="0" y="0"/>
                </a:moveTo>
                <a:lnTo>
                  <a:pt x="161778" y="985379"/>
                </a:lnTo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92187" y="3533843"/>
            <a:ext cx="66675" cy="72278"/>
          </a:xfrm>
          <a:custGeom>
            <a:avLst/>
            <a:gdLst/>
            <a:ahLst/>
            <a:cxnLst/>
            <a:rect l="l" t="t" r="r" b="b"/>
            <a:pathLst>
              <a:path w="75565" h="81914">
                <a:moveTo>
                  <a:pt x="75184" y="0"/>
                </a:moveTo>
                <a:lnTo>
                  <a:pt x="0" y="12344"/>
                </a:lnTo>
                <a:lnTo>
                  <a:pt x="49936" y="81356"/>
                </a:lnTo>
                <a:lnTo>
                  <a:pt x="75184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89877" y="2714065"/>
            <a:ext cx="456079" cy="521074"/>
          </a:xfrm>
          <a:custGeom>
            <a:avLst/>
            <a:gdLst/>
            <a:ahLst/>
            <a:cxnLst/>
            <a:rect l="l" t="t" r="r" b="b"/>
            <a:pathLst>
              <a:path w="516890" h="590550">
                <a:moveTo>
                  <a:pt x="0" y="0"/>
                </a:moveTo>
                <a:lnTo>
                  <a:pt x="516673" y="590484"/>
                </a:lnTo>
              </a:path>
            </a:pathLst>
          </a:custGeom>
          <a:ln w="19049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90946" y="3179210"/>
            <a:ext cx="70037" cy="72838"/>
          </a:xfrm>
          <a:custGeom>
            <a:avLst/>
            <a:gdLst/>
            <a:ahLst/>
            <a:cxnLst/>
            <a:rect l="l" t="t" r="r" b="b"/>
            <a:pathLst>
              <a:path w="79375" h="82550">
                <a:moveTo>
                  <a:pt x="57340" y="0"/>
                </a:moveTo>
                <a:lnTo>
                  <a:pt x="0" y="50177"/>
                </a:lnTo>
                <a:lnTo>
                  <a:pt x="78854" y="82435"/>
                </a:lnTo>
                <a:lnTo>
                  <a:pt x="5734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132807"/>
          </a:xfrm>
          <a:prstGeom prst="rect">
            <a:avLst/>
          </a:prstGeom>
        </p:spPr>
      </p:pic>
      <p:sp>
        <p:nvSpPr>
          <p:cNvPr id="3" name="object 2"/>
          <p:cNvSpPr txBox="1">
            <a:spLocks/>
          </p:cNvSpPr>
          <p:nvPr/>
        </p:nvSpPr>
        <p:spPr>
          <a:xfrm>
            <a:off x="533400" y="533400"/>
            <a:ext cx="6571129" cy="5002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1206">
              <a:spcBef>
                <a:spcPts val="88"/>
              </a:spcBef>
            </a:pPr>
            <a:r>
              <a:rPr lang="en-US" sz="3177" kern="0" dirty="0" smtClean="0">
                <a:solidFill>
                  <a:sysClr val="windowText" lastClr="000000"/>
                </a:solidFill>
              </a:rPr>
              <a:t>Naïve Bayes Classification Example 1</a:t>
            </a:r>
            <a:endParaRPr lang="en-US" sz="3177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2813" y="578670"/>
            <a:ext cx="8229600" cy="563562"/>
          </a:xfrm>
        </p:spPr>
        <p:txBody>
          <a:bodyPr/>
          <a:lstStyle/>
          <a:p>
            <a:pPr algn="l"/>
            <a:r>
              <a:rPr lang="en-US" sz="3200" b="1" dirty="0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495800" y="1524000"/>
            <a:ext cx="4648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0"/>
              <a:buChar char="l"/>
              <a:defRPr/>
            </a:pPr>
            <a:r>
              <a:rPr lang="en-US" sz="18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P(Yes) = 3/10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sz="18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    P(No) = </a:t>
            </a:r>
            <a:r>
              <a:rPr lang="en-US" sz="1800" dirty="0" smtClean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7/10</a:t>
            </a:r>
            <a:endParaRPr lang="en-US" sz="18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0"/>
              <a:buChar char="l"/>
              <a:defRPr/>
            </a:pPr>
            <a:r>
              <a:rPr lang="en-US" sz="18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P(Yes | Married) = 0 x 3/10 / P(Married)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r>
              <a:rPr lang="en-US" sz="1800" dirty="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t>     P(No | Married) = 4/7 x 7/10 / P(Married)</a:t>
            </a:r>
          </a:p>
          <a:p>
            <a: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defRPr/>
            </a:pPr>
            <a:endParaRPr lang="en-US" sz="900" dirty="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sp>
        <p:nvSpPr>
          <p:cNvPr id="34819" name="TextBox 1"/>
          <p:cNvSpPr txBox="1">
            <a:spLocks noChangeArrowheads="1"/>
          </p:cNvSpPr>
          <p:nvPr/>
        </p:nvSpPr>
        <p:spPr bwMode="auto">
          <a:xfrm>
            <a:off x="152400" y="1295400"/>
            <a:ext cx="4219745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Naïve  Bayes Classifier:</a:t>
            </a:r>
          </a:p>
          <a:p>
            <a:endParaRPr lang="en-US" sz="1800" dirty="0">
              <a:solidFill>
                <a:prstClr val="black"/>
              </a:solidFill>
            </a:endParaRPr>
          </a:p>
          <a:p>
            <a:r>
              <a:rPr lang="en-US" sz="1800" b="0" dirty="0">
                <a:solidFill>
                  <a:prstClr val="black"/>
                </a:solidFill>
              </a:rPr>
              <a:t>P(Refund = Yes | No) = 3/7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P(Refund = No | No) = 4/7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P(Refund = Yes | Yes) = 0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P(Refund = No | Yes) = 1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Single | No) = 2/7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Divorced | No) = 1/7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Married | No) = 4/7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Single | Yes) = 2/3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Divorced | Yes) = 1/3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P(Marital Status = Married | Yes) = 0</a:t>
            </a:r>
          </a:p>
          <a:p>
            <a:endParaRPr lang="en-US" sz="1800" b="0" dirty="0">
              <a:solidFill>
                <a:prstClr val="black"/>
              </a:solidFill>
            </a:endParaRPr>
          </a:p>
          <a:p>
            <a:r>
              <a:rPr lang="en-US" sz="1800" b="0" dirty="0">
                <a:solidFill>
                  <a:prstClr val="black"/>
                </a:solidFill>
              </a:rPr>
              <a:t>For Taxable Income: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If class = No: sample mean = 110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	   sample variance = 2975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If class = Yes: sample mean = 90</a:t>
            </a:r>
          </a:p>
          <a:p>
            <a:r>
              <a:rPr lang="en-US" sz="1800" b="0" dirty="0">
                <a:solidFill>
                  <a:prstClr val="black"/>
                </a:solidFill>
              </a:rPr>
              <a:t>	   sample variance = 25</a:t>
            </a:r>
          </a:p>
          <a:p>
            <a:endParaRPr lang="en-US" sz="1800" b="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Slide adopted from “Introduction to Data mining” </a:t>
            </a:r>
            <a:r>
              <a:rPr lang="en-GB" dirty="0" err="1" smtClean="0">
                <a:solidFill>
                  <a:prstClr val="black"/>
                </a:solidFill>
              </a:rPr>
              <a:t>Vipin</a:t>
            </a:r>
            <a:r>
              <a:rPr lang="en-GB" dirty="0" smtClean="0">
                <a:solidFill>
                  <a:prstClr val="black"/>
                </a:solidFill>
              </a:rPr>
              <a:t> Kumar</a:t>
            </a:r>
            <a:endParaRPr lang="en-GB" dirty="0">
              <a:solidFill>
                <a:prstClr val="black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704627"/>
              </p:ext>
            </p:extLst>
          </p:nvPr>
        </p:nvGraphicFramePr>
        <p:xfrm>
          <a:off x="5334000" y="3122833"/>
          <a:ext cx="3276600" cy="3288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3" imgW="4392168" imgH="5334000" progId="Visio.Drawing.6">
                  <p:embed/>
                </p:oleObj>
              </mc:Choice>
              <mc:Fallback>
                <p:oleObj name="VISIO" r:id="rId3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5334000" y="3122833"/>
                        <a:ext cx="3276600" cy="3288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61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706438"/>
            <a:ext cx="6120680" cy="418306"/>
          </a:xfrm>
        </p:spPr>
        <p:txBody>
          <a:bodyPr/>
          <a:lstStyle/>
          <a:p>
            <a:r>
              <a:rPr lang="en-US" b="1" dirty="0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Font typeface="Monotype Sorts" charset="0"/>
              <a:buNone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  <a:p>
            <a:pPr marL="0" indent="0">
              <a:lnSpc>
                <a:spcPct val="130000"/>
              </a:lnSpc>
              <a:buFont typeface="Monotype Sorts" charset="0"/>
              <a:buChar char="l"/>
              <a:defRPr/>
            </a:pPr>
            <a:endParaRPr lang="en-US" sz="2400"/>
          </a:p>
        </p:txBody>
      </p:sp>
      <p:graphicFrame>
        <p:nvGraphicFramePr>
          <p:cNvPr id="3584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963891"/>
              </p:ext>
            </p:extLst>
          </p:nvPr>
        </p:nvGraphicFramePr>
        <p:xfrm>
          <a:off x="409575" y="1714500"/>
          <a:ext cx="3681413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VISIO" r:id="rId3" imgW="4392168" imgH="5334000" progId="Visio.Drawing.6">
                  <p:embed/>
                </p:oleObj>
              </mc:Choice>
              <mc:Fallback>
                <p:oleObj name="VISIO" r:id="rId3" imgW="4392168" imgH="533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895"/>
                      <a:stretch>
                        <a:fillRect/>
                      </a:stretch>
                    </p:blipFill>
                    <p:spPr bwMode="auto">
                      <a:xfrm>
                        <a:off x="409575" y="1714500"/>
                        <a:ext cx="3681413" cy="354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4419600" y="1295400"/>
            <a:ext cx="3316288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600" dirty="0">
                <a:solidFill>
                  <a:prstClr val="black"/>
                </a:solidFill>
              </a:rPr>
              <a:t>Naïve  Bayes Classifier: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b="0" dirty="0">
                <a:solidFill>
                  <a:prstClr val="black"/>
                </a:solidFill>
              </a:rPr>
              <a:t>P(Refund = Yes | No) = 2/6</a:t>
            </a:r>
          </a:p>
          <a:p>
            <a:r>
              <a:rPr lang="en-US" b="0" dirty="0">
                <a:solidFill>
                  <a:prstClr val="black"/>
                </a:solidFill>
              </a:rPr>
              <a:t>P(Refund = No | No) = 4/6</a:t>
            </a:r>
          </a:p>
          <a:p>
            <a:r>
              <a:rPr lang="en-US" b="0" dirty="0">
                <a:solidFill>
                  <a:prstClr val="black"/>
                </a:solidFill>
              </a:rPr>
              <a:t>P(Refund = Yes | Yes) = 0</a:t>
            </a:r>
          </a:p>
          <a:p>
            <a:r>
              <a:rPr lang="en-US" b="0" dirty="0">
                <a:solidFill>
                  <a:prstClr val="black"/>
                </a:solidFill>
              </a:rPr>
              <a:t>P(Refund = No | Yes) = 1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Single | No) = 2/6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Divorced | No) = 0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Married | No) = 4/6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Single | Yes) = 2/3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Divorced | Yes) = 1/3</a:t>
            </a:r>
          </a:p>
          <a:p>
            <a:r>
              <a:rPr lang="en-US" b="0" dirty="0">
                <a:solidFill>
                  <a:prstClr val="black"/>
                </a:solidFill>
              </a:rPr>
              <a:t>P(Marital Status = Married | Yes) = 0/3</a:t>
            </a:r>
          </a:p>
          <a:p>
            <a:r>
              <a:rPr lang="en-US" b="0" dirty="0">
                <a:solidFill>
                  <a:prstClr val="black"/>
                </a:solidFill>
              </a:rPr>
              <a:t>For Taxable Income:</a:t>
            </a:r>
          </a:p>
          <a:p>
            <a:r>
              <a:rPr lang="en-US" b="0" dirty="0">
                <a:solidFill>
                  <a:prstClr val="black"/>
                </a:solidFill>
              </a:rPr>
              <a:t>If class = No: sample mean = 91</a:t>
            </a:r>
          </a:p>
          <a:p>
            <a:r>
              <a:rPr lang="en-US" b="0" dirty="0">
                <a:solidFill>
                  <a:prstClr val="black"/>
                </a:solidFill>
              </a:rPr>
              <a:t>	   sample variance = 685</a:t>
            </a:r>
          </a:p>
          <a:p>
            <a:r>
              <a:rPr lang="en-US" b="0" dirty="0">
                <a:solidFill>
                  <a:prstClr val="black"/>
                </a:solidFill>
              </a:rPr>
              <a:t>If class = No: sample mean = 90</a:t>
            </a:r>
          </a:p>
          <a:p>
            <a:r>
              <a:rPr lang="en-US" b="0" dirty="0">
                <a:solidFill>
                  <a:prstClr val="black"/>
                </a:solidFill>
              </a:rPr>
              <a:t>	   sample variance = 25</a:t>
            </a:r>
          </a:p>
          <a:p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28600" y="1338263"/>
            <a:ext cx="36576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600" b="0" dirty="0" smtClean="0">
                <a:solidFill>
                  <a:prstClr val="black"/>
                </a:solidFill>
              </a:rPr>
              <a:t>Consider the table with </a:t>
            </a:r>
            <a:r>
              <a:rPr lang="en-US" sz="1600" b="0" dirty="0" err="1" smtClean="0">
                <a:solidFill>
                  <a:prstClr val="black"/>
                </a:solidFill>
              </a:rPr>
              <a:t>Tid</a:t>
            </a:r>
            <a:r>
              <a:rPr lang="en-US" sz="1600" b="0" dirty="0" smtClean="0">
                <a:solidFill>
                  <a:prstClr val="black"/>
                </a:solidFill>
              </a:rPr>
              <a:t> = 7 deleted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9100" y="5199062"/>
            <a:ext cx="4506913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800" b="0" dirty="0">
                <a:solidFill>
                  <a:prstClr val="black"/>
                </a:solidFill>
              </a:rPr>
              <a:t>Given X = (Refund = Yes, Divorced, 120K)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prstClr val="black"/>
                </a:solidFill>
              </a:rPr>
              <a:t>P(X | No) = 2/6 X 0 X 0.0083 = 0</a:t>
            </a:r>
          </a:p>
          <a:p>
            <a:r>
              <a:rPr lang="en-US" sz="2000" b="0" dirty="0">
                <a:solidFill>
                  <a:prstClr val="black"/>
                </a:solidFill>
              </a:rPr>
              <a:t>P(X | Yes) = 0 X 1/3 X 1.2 X 10</a:t>
            </a:r>
            <a:r>
              <a:rPr lang="en-US" sz="2000" b="0" baseline="30000" dirty="0">
                <a:solidFill>
                  <a:prstClr val="black"/>
                </a:solidFill>
              </a:rPr>
              <a:t>-9</a:t>
            </a:r>
            <a:r>
              <a:rPr lang="en-US" sz="2000" b="0" dirty="0">
                <a:solidFill>
                  <a:prstClr val="black"/>
                </a:solidFill>
              </a:rPr>
              <a:t> = 0</a:t>
            </a:r>
          </a:p>
          <a:p>
            <a:endParaRPr lang="en-US" b="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113" y="5181600"/>
            <a:ext cx="3810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FF0000"/>
                </a:solidFill>
              </a:rPr>
              <a:t>Naïve Bayes will not be able to classify X as Yes or No!</a:t>
            </a:r>
          </a:p>
        </p:txBody>
      </p:sp>
      <p:sp>
        <p:nvSpPr>
          <p:cNvPr id="35850" name="Rectangle 1"/>
          <p:cNvSpPr>
            <a:spLocks noChangeArrowheads="1"/>
          </p:cNvSpPr>
          <p:nvPr/>
        </p:nvSpPr>
        <p:spPr bwMode="auto">
          <a:xfrm>
            <a:off x="457200" y="3962400"/>
            <a:ext cx="3314700" cy="228600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Slide adopted from “Introduction to Data mining” </a:t>
            </a:r>
            <a:r>
              <a:rPr lang="en-GB" dirty="0" err="1" smtClean="0">
                <a:solidFill>
                  <a:prstClr val="black"/>
                </a:solidFill>
              </a:rPr>
              <a:t>Vipin</a:t>
            </a:r>
            <a:r>
              <a:rPr lang="en-GB" dirty="0" smtClean="0">
                <a:solidFill>
                  <a:prstClr val="black"/>
                </a:solidFill>
              </a:rPr>
              <a:t> Kumar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609600"/>
            <a:ext cx="6120680" cy="515144"/>
          </a:xfrm>
        </p:spPr>
        <p:txBody>
          <a:bodyPr/>
          <a:lstStyle/>
          <a:p>
            <a:r>
              <a:rPr lang="en-US" b="1" dirty="0" smtClean="0">
                <a:ea typeface="ＭＳ Ｐゴシック" panose="020B0600070205080204" pitchFamily="34" charset="-128"/>
              </a:rPr>
              <a:t>Issues with Naïve Bayes Classifier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/>
              <a:t>If one of the conditional probabilities is zero, then the entire expression becomes zero</a:t>
            </a:r>
            <a:endParaRPr lang="en-US" sz="2400"/>
          </a:p>
          <a:p>
            <a:pPr>
              <a:buFont typeface="Monotype Sorts" charset="0"/>
              <a:buChar char="l"/>
              <a:defRPr/>
            </a:pPr>
            <a:r>
              <a:rPr lang="en-US" sz="2400"/>
              <a:t>Need to use other estimates of conditional probabilities than simple fractions</a:t>
            </a:r>
          </a:p>
          <a:p>
            <a:pPr>
              <a:buFont typeface="Monotype Sorts" charset="0"/>
              <a:buChar char="l"/>
              <a:defRPr/>
            </a:pPr>
            <a:r>
              <a:rPr lang="en-US" sz="2400"/>
              <a:t>Probability estimation:</a:t>
            </a:r>
          </a:p>
        </p:txBody>
      </p:sp>
      <p:graphicFrame>
        <p:nvGraphicFramePr>
          <p:cNvPr id="36867" name="Object 4"/>
          <p:cNvGraphicFramePr>
            <a:graphicFrameLocks noChangeAspect="1"/>
          </p:cNvGraphicFramePr>
          <p:nvPr>
            <p:extLst/>
          </p:nvPr>
        </p:nvGraphicFramePr>
        <p:xfrm>
          <a:off x="762000" y="3900487"/>
          <a:ext cx="4291013" cy="272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2095500" imgH="1333500" progId="Equation.3">
                  <p:embed/>
                </p:oleObj>
              </mc:Choice>
              <mc:Fallback>
                <p:oleObj name="Equation" r:id="rId3" imgW="2095500" imgH="1333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900487"/>
                        <a:ext cx="4291013" cy="2728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468357" y="3263841"/>
            <a:ext cx="355758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c: number of classes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p: prior probability of the class</a:t>
            </a:r>
          </a:p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m: parameter</a:t>
            </a:r>
            <a:br>
              <a:rPr lang="en-US" sz="2000" dirty="0" smtClean="0">
                <a:solidFill>
                  <a:prstClr val="black"/>
                </a:solidFill>
                <a:latin typeface="Times New Roman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Times New Roman" charset="0"/>
              </a:rPr>
            </a:br>
            <a:r>
              <a:rPr lang="en-US" sz="2000" i="1" dirty="0" err="1" smtClean="0">
                <a:solidFill>
                  <a:prstClr val="black"/>
                </a:solidFill>
                <a:latin typeface="Times New Roman" charset="0"/>
              </a:rPr>
              <a:t>N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charset="0"/>
              </a:rPr>
              <a:t>c</a:t>
            </a: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: number of instances in the class </a:t>
            </a:r>
            <a:br>
              <a:rPr lang="en-US" sz="2000" dirty="0" smtClean="0">
                <a:solidFill>
                  <a:prstClr val="black"/>
                </a:solidFill>
                <a:latin typeface="Times New Roman" charset="0"/>
              </a:rPr>
            </a:br>
            <a:r>
              <a:rPr lang="en-US" sz="2000" i="1" dirty="0" err="1" smtClean="0">
                <a:solidFill>
                  <a:prstClr val="black"/>
                </a:solidFill>
                <a:latin typeface="Times New Roman" charset="0"/>
              </a:rPr>
              <a:t>N</a:t>
            </a:r>
            <a:r>
              <a:rPr lang="en-US" sz="2000" i="1" baseline="-25000" dirty="0" err="1" smtClean="0">
                <a:solidFill>
                  <a:prstClr val="black"/>
                </a:solidFill>
                <a:latin typeface="Times New Roman" charset="0"/>
              </a:rPr>
              <a:t>ic</a:t>
            </a: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: number of instances having attribute value </a:t>
            </a:r>
            <a:r>
              <a:rPr lang="en-US" sz="2000" i="1" dirty="0" smtClean="0">
                <a:solidFill>
                  <a:prstClr val="black"/>
                </a:solidFill>
                <a:latin typeface="Times New Roman" charset="0"/>
              </a:rPr>
              <a:t>A</a:t>
            </a:r>
            <a:r>
              <a:rPr lang="en-US" sz="2000" i="1" baseline="-25000" dirty="0" smtClean="0">
                <a:solidFill>
                  <a:prstClr val="black"/>
                </a:solidFill>
                <a:latin typeface="Times New Roman" charset="0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Times New Roman" charset="0"/>
              </a:rPr>
              <a:t> in class </a:t>
            </a:r>
            <a:r>
              <a:rPr lang="en-US" sz="2000" i="1" dirty="0" smtClean="0">
                <a:solidFill>
                  <a:prstClr val="black"/>
                </a:solidFill>
                <a:latin typeface="Times New Roman" charset="0"/>
              </a:rPr>
              <a:t>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6553200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</a:rPr>
              <a:t>Slide adopted from “Introduction to Data mining” </a:t>
            </a:r>
            <a:r>
              <a:rPr lang="en-GB" dirty="0" err="1" smtClean="0">
                <a:solidFill>
                  <a:prstClr val="black"/>
                </a:solidFill>
              </a:rPr>
              <a:t>Vipin</a:t>
            </a:r>
            <a:r>
              <a:rPr lang="en-GB" dirty="0" smtClean="0">
                <a:solidFill>
                  <a:prstClr val="black"/>
                </a:solidFill>
              </a:rPr>
              <a:t> Kumar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59" y="397576"/>
            <a:ext cx="6120680" cy="850106"/>
          </a:xfrm>
        </p:spPr>
        <p:txBody>
          <a:bodyPr/>
          <a:lstStyle/>
          <a:p>
            <a:r>
              <a:rPr lang="en-US" dirty="0"/>
              <a:t>A Simple Example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383853"/>
          <a:ext cx="4419600" cy="2446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475"/>
                <a:gridCol w="1269125"/>
              </a:tblGrid>
              <a:tr h="304799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Text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Tag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great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276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“The election was over”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“Very clean match”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27431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“A clean but forgettable game”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Sports</a:t>
                      </a:r>
                    </a:p>
                  </a:txBody>
                  <a:tcPr marL="114300" marR="114300" marT="76200" marB="57150" anchor="ctr"/>
                </a:tc>
              </a:tr>
              <a:tr h="38096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“It was a close election”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sports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495800" y="1351037"/>
            <a:ext cx="457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Which 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tag does the sentence 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A very close game</a:t>
            </a:r>
            <a:r>
              <a:rPr lang="en-US" dirty="0">
                <a:solidFill>
                  <a:srgbClr val="2B3E51"/>
                </a:solidFill>
                <a:latin typeface="Open Sans"/>
              </a:rPr>
              <a:t> belong to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? i.e. P(sports|</a:t>
            </a:r>
            <a:r>
              <a:rPr lang="en-US" i="1" dirty="0">
                <a:solidFill>
                  <a:srgbClr val="2B3E51"/>
                </a:solidFill>
                <a:latin typeface="&amp;quot"/>
              </a:rPr>
              <a:t> A very close </a:t>
            </a:r>
            <a:r>
              <a:rPr lang="en-US" i="1" dirty="0" smtClean="0">
                <a:solidFill>
                  <a:srgbClr val="2B3E51"/>
                </a:solidFill>
                <a:latin typeface="&amp;quot"/>
              </a:rPr>
              <a:t>game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57096" y="1911131"/>
            <a:ext cx="4763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B3E51"/>
                </a:solidFill>
                <a:latin typeface="AvenirRoman"/>
              </a:rPr>
              <a:t>Feature 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Engineering: Bag of words </a:t>
            </a:r>
            <a:r>
              <a:rPr lang="en-US" dirty="0" err="1" smtClean="0">
                <a:solidFill>
                  <a:srgbClr val="2B3E51"/>
                </a:solidFill>
                <a:latin typeface="AvenirRoman"/>
              </a:rPr>
              <a:t>i.e</a:t>
            </a:r>
            <a:r>
              <a:rPr lang="en-US" dirty="0" smtClean="0">
                <a:solidFill>
                  <a:srgbClr val="2B3E51"/>
                </a:solidFill>
                <a:latin typeface="AvenirRoman"/>
              </a:rPr>
              <a:t> use </a:t>
            </a:r>
            <a:r>
              <a:rPr lang="en-US" dirty="0" smtClean="0">
                <a:solidFill>
                  <a:prstClr val="black"/>
                </a:solidFill>
              </a:rPr>
              <a:t>word frequencies without considering order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57096" y="2510965"/>
            <a:ext cx="36201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B3E51"/>
                </a:solidFill>
                <a:latin typeface="Open Sans"/>
              </a:rPr>
              <a:t>Using Bayes Theorem: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P(sports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|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 A very close game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)</a:t>
            </a:r>
          </a:p>
          <a:p>
            <a:endParaRPr lang="en-US" sz="1200" b="1" dirty="0" smtClean="0">
              <a:solidFill>
                <a:srgbClr val="2B3E51"/>
              </a:solidFill>
              <a:latin typeface="Open Sans"/>
            </a:endParaRPr>
          </a:p>
          <a:p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= 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very close game| </a:t>
            </a:r>
            <a:r>
              <a:rPr lang="en-US" sz="1200" b="1" dirty="0" smtClean="0">
                <a:solidFill>
                  <a:srgbClr val="2B3E51"/>
                </a:solidFill>
                <a:latin typeface="Open Sans"/>
              </a:rPr>
              <a:t>sports) P(sports)</a:t>
            </a:r>
          </a:p>
          <a:p>
            <a:r>
              <a:rPr lang="en-US" sz="1200" b="1" dirty="0" smtClean="0">
                <a:solidFill>
                  <a:prstClr val="black"/>
                </a:solidFill>
              </a:rPr>
              <a:t>   ----------------------------------------------</a:t>
            </a:r>
          </a:p>
          <a:p>
            <a:r>
              <a:rPr lang="en-US" sz="1200" b="1" dirty="0" smtClean="0">
                <a:solidFill>
                  <a:prstClr val="black"/>
                </a:solidFill>
              </a:rPr>
              <a:t>	</a:t>
            </a:r>
            <a:r>
              <a:rPr lang="en-US" sz="1200" b="1" dirty="0">
                <a:solidFill>
                  <a:srgbClr val="2B3E51"/>
                </a:solidFill>
                <a:latin typeface="Open Sans"/>
              </a:rPr>
              <a:t>P(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A </a:t>
            </a:r>
            <a:r>
              <a:rPr lang="en-US" sz="1200" b="1" i="1" dirty="0">
                <a:solidFill>
                  <a:srgbClr val="2B3E51"/>
                </a:solidFill>
                <a:latin typeface="&amp;quot"/>
              </a:rPr>
              <a:t>very close </a:t>
            </a:r>
            <a:r>
              <a:rPr lang="en-US" sz="1200" b="1" i="1" dirty="0" smtClean="0">
                <a:solidFill>
                  <a:srgbClr val="2B3E51"/>
                </a:solidFill>
                <a:latin typeface="&amp;quot"/>
              </a:rPr>
              <a:t>game)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200" y="4044427"/>
            <a:ext cx="8380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We assume that every word in a sentence is </a:t>
            </a:r>
            <a:r>
              <a:rPr lang="en-US" b="1" dirty="0">
                <a:solidFill>
                  <a:prstClr val="black"/>
                </a:solidFill>
              </a:rPr>
              <a:t>independent</a:t>
            </a:r>
            <a:r>
              <a:rPr lang="en-US" dirty="0">
                <a:solidFill>
                  <a:prstClr val="black"/>
                </a:solidFill>
              </a:rPr>
              <a:t> of the other ones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02" y="5607952"/>
            <a:ext cx="9057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“</a:t>
            </a:r>
            <a:r>
              <a:rPr lang="en-US" dirty="0">
                <a:solidFill>
                  <a:prstClr val="black"/>
                </a:solidFill>
              </a:rPr>
              <a:t>close” doesn’t </a:t>
            </a:r>
            <a:r>
              <a:rPr lang="en-US" dirty="0" smtClean="0">
                <a:solidFill>
                  <a:prstClr val="black"/>
                </a:solidFill>
              </a:rPr>
              <a:t>appear in sentences of sports tag, So P(close | sports) = 0, which makes product 0</a:t>
            </a:r>
            <a:r>
              <a:rPr lang="en-US" dirty="0" smtClean="0">
                <a:solidFill>
                  <a:srgbClr val="2B3E51"/>
                </a:solidFill>
                <a:latin typeface="Open Sans"/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hlinkClick r:id="rId2"/>
              </a:rPr>
              <a:t>Laplace smoothing</a:t>
            </a:r>
            <a:r>
              <a:rPr lang="en-US" sz="2400" dirty="0"/>
              <a:t>: we add 1 </a:t>
            </a:r>
            <a:r>
              <a:rPr lang="en-US" sz="2400" dirty="0" smtClean="0"/>
              <a:t>or in general constant k to </a:t>
            </a:r>
            <a:r>
              <a:rPr lang="en-US" sz="2400" dirty="0"/>
              <a:t>every count so it’s never zero. </a:t>
            </a:r>
            <a:endParaRPr 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balance this, we add the number of possible words to the divisor, so the division will never be greater than </a:t>
            </a:r>
            <a:r>
              <a:rPr lang="en-US" sz="2400" dirty="0" smtClean="0"/>
              <a:t>1</a:t>
            </a:r>
          </a:p>
          <a:p>
            <a:r>
              <a:rPr lang="en-US" sz="2400" dirty="0"/>
              <a:t>In our case, the possible words are ['a', 'great', 'very', 'over', 'it', 'but', 'game', 'election', 'clean', 'close', 'the', 'was', 'forgettable', 'match</a:t>
            </a:r>
            <a:r>
              <a:rPr lang="en-US" sz="2400" dirty="0" smtClean="0"/>
              <a:t>'].</a:t>
            </a:r>
          </a:p>
          <a:p>
            <a:endParaRPr lang="en-US" dirty="0"/>
          </a:p>
        </p:txBody>
      </p:sp>
      <p:sp>
        <p:nvSpPr>
          <p:cNvPr id="7" name="AutoShape 2" descr="P(game | sports) = \dfrac {2 + 1}{11 + 14}"/>
          <p:cNvSpPr>
            <a:spLocks noChangeAspect="1" noChangeArrowheads="1"/>
          </p:cNvSpPr>
          <p:nvPr/>
        </p:nvSpPr>
        <p:spPr bwMode="auto">
          <a:xfrm>
            <a:off x="6027738" y="-98425"/>
            <a:ext cx="19716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3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392928" y="225238"/>
            <a:ext cx="6324600" cy="616323"/>
          </a:xfrm>
        </p:spPr>
        <p:txBody>
          <a:bodyPr/>
          <a:lstStyle/>
          <a:p>
            <a:r>
              <a:rPr lang="en-IN" spc="-4" dirty="0"/>
              <a:t>The	</a:t>
            </a:r>
            <a:r>
              <a:rPr lang="en-IN" dirty="0"/>
              <a:t>Joint</a:t>
            </a:r>
            <a:r>
              <a:rPr lang="en-IN" spc="-44" dirty="0"/>
              <a:t> </a:t>
            </a:r>
            <a:r>
              <a:rPr lang="en-IN" spc="-4" dirty="0"/>
              <a:t>Distribution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607360" y="1648385"/>
            <a:ext cx="3550584" cy="670621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4483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Recipe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making a joint  </a:t>
            </a:r>
            <a:r>
              <a:rPr sz="2118" spc="-4" dirty="0">
                <a:latin typeface="Arial"/>
                <a:cs typeface="Arial"/>
              </a:rPr>
              <a:t>distribution </a:t>
            </a:r>
            <a:r>
              <a:rPr sz="2118" dirty="0">
                <a:latin typeface="Arial"/>
                <a:cs typeface="Arial"/>
              </a:rPr>
              <a:t>of M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variables:</a:t>
            </a:r>
            <a:endParaRPr sz="211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588" y="4101353"/>
            <a:ext cx="1546412" cy="1075765"/>
          </a:xfrm>
          <a:custGeom>
            <a:avLst/>
            <a:gdLst/>
            <a:ahLst/>
            <a:cxnLst/>
            <a:rect l="l" t="t" r="r" b="b"/>
            <a:pathLst>
              <a:path w="1752600" h="1219200">
                <a:moveTo>
                  <a:pt x="0" y="609599"/>
                </a:moveTo>
                <a:lnTo>
                  <a:pt x="1724" y="571047"/>
                </a:lnTo>
                <a:lnTo>
                  <a:pt x="6827" y="533132"/>
                </a:lnTo>
                <a:lnTo>
                  <a:pt x="15208" y="495926"/>
                </a:lnTo>
                <a:lnTo>
                  <a:pt x="26762" y="459500"/>
                </a:lnTo>
                <a:lnTo>
                  <a:pt x="41389" y="423925"/>
                </a:lnTo>
                <a:lnTo>
                  <a:pt x="58984" y="389273"/>
                </a:lnTo>
                <a:lnTo>
                  <a:pt x="79446" y="355615"/>
                </a:lnTo>
                <a:lnTo>
                  <a:pt x="102672" y="323023"/>
                </a:lnTo>
                <a:lnTo>
                  <a:pt x="128558" y="291568"/>
                </a:lnTo>
                <a:lnTo>
                  <a:pt x="157003" y="261322"/>
                </a:lnTo>
                <a:lnTo>
                  <a:pt x="187904" y="232355"/>
                </a:lnTo>
                <a:lnTo>
                  <a:pt x="221157" y="204740"/>
                </a:lnTo>
                <a:lnTo>
                  <a:pt x="256662" y="178547"/>
                </a:lnTo>
                <a:lnTo>
                  <a:pt x="294314" y="153848"/>
                </a:lnTo>
                <a:lnTo>
                  <a:pt x="334011" y="130715"/>
                </a:lnTo>
                <a:lnTo>
                  <a:pt x="375650" y="109219"/>
                </a:lnTo>
                <a:lnTo>
                  <a:pt x="419130" y="89432"/>
                </a:lnTo>
                <a:lnTo>
                  <a:pt x="464346" y="71424"/>
                </a:lnTo>
                <a:lnTo>
                  <a:pt x="511197" y="55267"/>
                </a:lnTo>
                <a:lnTo>
                  <a:pt x="559580" y="41032"/>
                </a:lnTo>
                <a:lnTo>
                  <a:pt x="609392" y="28792"/>
                </a:lnTo>
                <a:lnTo>
                  <a:pt x="660531" y="18617"/>
                </a:lnTo>
                <a:lnTo>
                  <a:pt x="712894" y="10579"/>
                </a:lnTo>
                <a:lnTo>
                  <a:pt x="766378" y="4749"/>
                </a:lnTo>
                <a:lnTo>
                  <a:pt x="820880" y="1199"/>
                </a:lnTo>
                <a:lnTo>
                  <a:pt x="876299" y="0"/>
                </a:lnTo>
                <a:lnTo>
                  <a:pt x="931718" y="1199"/>
                </a:lnTo>
                <a:lnTo>
                  <a:pt x="986220" y="4749"/>
                </a:lnTo>
                <a:lnTo>
                  <a:pt x="1039705" y="10579"/>
                </a:lnTo>
                <a:lnTo>
                  <a:pt x="1092067" y="18617"/>
                </a:lnTo>
                <a:lnTo>
                  <a:pt x="1143206" y="28792"/>
                </a:lnTo>
                <a:lnTo>
                  <a:pt x="1193019" y="41032"/>
                </a:lnTo>
                <a:lnTo>
                  <a:pt x="1241402" y="55267"/>
                </a:lnTo>
                <a:lnTo>
                  <a:pt x="1288253" y="71424"/>
                </a:lnTo>
                <a:lnTo>
                  <a:pt x="1333469" y="89432"/>
                </a:lnTo>
                <a:lnTo>
                  <a:pt x="1376949" y="109219"/>
                </a:lnTo>
                <a:lnTo>
                  <a:pt x="1418588" y="130715"/>
                </a:lnTo>
                <a:lnTo>
                  <a:pt x="1458285" y="153848"/>
                </a:lnTo>
                <a:lnTo>
                  <a:pt x="1495937" y="178547"/>
                </a:lnTo>
                <a:lnTo>
                  <a:pt x="1531441" y="204740"/>
                </a:lnTo>
                <a:lnTo>
                  <a:pt x="1564695" y="232355"/>
                </a:lnTo>
                <a:lnTo>
                  <a:pt x="1595595" y="261322"/>
                </a:lnTo>
                <a:lnTo>
                  <a:pt x="1624040" y="291568"/>
                </a:lnTo>
                <a:lnTo>
                  <a:pt x="1649926" y="323023"/>
                </a:lnTo>
                <a:lnTo>
                  <a:pt x="1673152" y="355615"/>
                </a:lnTo>
                <a:lnTo>
                  <a:pt x="1693614" y="389273"/>
                </a:lnTo>
                <a:lnTo>
                  <a:pt x="1711209" y="423925"/>
                </a:lnTo>
                <a:lnTo>
                  <a:pt x="1725835" y="459500"/>
                </a:lnTo>
                <a:lnTo>
                  <a:pt x="1737390" y="495926"/>
                </a:lnTo>
                <a:lnTo>
                  <a:pt x="1745771" y="533132"/>
                </a:lnTo>
                <a:lnTo>
                  <a:pt x="1750874" y="571047"/>
                </a:lnTo>
                <a:lnTo>
                  <a:pt x="1752598" y="609599"/>
                </a:lnTo>
                <a:lnTo>
                  <a:pt x="1750874" y="648151"/>
                </a:lnTo>
                <a:lnTo>
                  <a:pt x="1745771" y="686066"/>
                </a:lnTo>
                <a:lnTo>
                  <a:pt x="1737390" y="723272"/>
                </a:lnTo>
                <a:lnTo>
                  <a:pt x="1725835" y="759698"/>
                </a:lnTo>
                <a:lnTo>
                  <a:pt x="1711209" y="795273"/>
                </a:lnTo>
                <a:lnTo>
                  <a:pt x="1693614" y="829925"/>
                </a:lnTo>
                <a:lnTo>
                  <a:pt x="1673152" y="863583"/>
                </a:lnTo>
                <a:lnTo>
                  <a:pt x="1649926" y="896175"/>
                </a:lnTo>
                <a:lnTo>
                  <a:pt x="1624040" y="927630"/>
                </a:lnTo>
                <a:lnTo>
                  <a:pt x="1595595" y="957877"/>
                </a:lnTo>
                <a:lnTo>
                  <a:pt x="1564695" y="986843"/>
                </a:lnTo>
                <a:lnTo>
                  <a:pt x="1531441" y="1014459"/>
                </a:lnTo>
                <a:lnTo>
                  <a:pt x="1495937" y="1040651"/>
                </a:lnTo>
                <a:lnTo>
                  <a:pt x="1458285" y="1065350"/>
                </a:lnTo>
                <a:lnTo>
                  <a:pt x="1418588" y="1088483"/>
                </a:lnTo>
                <a:lnTo>
                  <a:pt x="1376949" y="1109979"/>
                </a:lnTo>
                <a:lnTo>
                  <a:pt x="1333469" y="1129767"/>
                </a:lnTo>
                <a:lnTo>
                  <a:pt x="1288253" y="1147775"/>
                </a:lnTo>
                <a:lnTo>
                  <a:pt x="1241402" y="1163931"/>
                </a:lnTo>
                <a:lnTo>
                  <a:pt x="1193019" y="1178166"/>
                </a:lnTo>
                <a:lnTo>
                  <a:pt x="1143206" y="1190406"/>
                </a:lnTo>
                <a:lnTo>
                  <a:pt x="1092067" y="1200581"/>
                </a:lnTo>
                <a:lnTo>
                  <a:pt x="1039705" y="1208619"/>
                </a:lnTo>
                <a:lnTo>
                  <a:pt x="986220" y="1214449"/>
                </a:lnTo>
                <a:lnTo>
                  <a:pt x="931718" y="1217999"/>
                </a:lnTo>
                <a:lnTo>
                  <a:pt x="876299" y="1219199"/>
                </a:lnTo>
                <a:lnTo>
                  <a:pt x="820880" y="1217999"/>
                </a:lnTo>
                <a:lnTo>
                  <a:pt x="766378" y="1214449"/>
                </a:lnTo>
                <a:lnTo>
                  <a:pt x="712894" y="1208619"/>
                </a:lnTo>
                <a:lnTo>
                  <a:pt x="660531" y="1200581"/>
                </a:lnTo>
                <a:lnTo>
                  <a:pt x="609392" y="1190406"/>
                </a:lnTo>
                <a:lnTo>
                  <a:pt x="559580" y="1178166"/>
                </a:lnTo>
                <a:lnTo>
                  <a:pt x="511197" y="1163931"/>
                </a:lnTo>
                <a:lnTo>
                  <a:pt x="464346" y="1147775"/>
                </a:lnTo>
                <a:lnTo>
                  <a:pt x="419130" y="1129767"/>
                </a:lnTo>
                <a:lnTo>
                  <a:pt x="375650" y="1109979"/>
                </a:lnTo>
                <a:lnTo>
                  <a:pt x="334011" y="1088483"/>
                </a:lnTo>
                <a:lnTo>
                  <a:pt x="294314" y="1065350"/>
                </a:lnTo>
                <a:lnTo>
                  <a:pt x="256662" y="1040651"/>
                </a:lnTo>
                <a:lnTo>
                  <a:pt x="221157" y="1014459"/>
                </a:lnTo>
                <a:lnTo>
                  <a:pt x="187904" y="986843"/>
                </a:lnTo>
                <a:lnTo>
                  <a:pt x="157003" y="957877"/>
                </a:lnTo>
                <a:lnTo>
                  <a:pt x="128558" y="927630"/>
                </a:lnTo>
                <a:lnTo>
                  <a:pt x="102672" y="896175"/>
                </a:lnTo>
                <a:lnTo>
                  <a:pt x="79446" y="863583"/>
                </a:lnTo>
                <a:lnTo>
                  <a:pt x="58984" y="829925"/>
                </a:lnTo>
                <a:lnTo>
                  <a:pt x="41389" y="795273"/>
                </a:lnTo>
                <a:lnTo>
                  <a:pt x="26762" y="759698"/>
                </a:lnTo>
                <a:lnTo>
                  <a:pt x="15208" y="723272"/>
                </a:lnTo>
                <a:lnTo>
                  <a:pt x="6827" y="686066"/>
                </a:lnTo>
                <a:lnTo>
                  <a:pt x="1724" y="648151"/>
                </a:lnTo>
                <a:lnTo>
                  <a:pt x="0" y="6095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5715000" y="4572000"/>
            <a:ext cx="1680882" cy="1227044"/>
          </a:xfrm>
          <a:custGeom>
            <a:avLst/>
            <a:gdLst/>
            <a:ahLst/>
            <a:cxnLst/>
            <a:rect l="l" t="t" r="r" b="b"/>
            <a:pathLst>
              <a:path w="1905000" h="1390650">
                <a:moveTo>
                  <a:pt x="0" y="695324"/>
                </a:moveTo>
                <a:lnTo>
                  <a:pt x="1616" y="654468"/>
                </a:lnTo>
                <a:lnTo>
                  <a:pt x="6408" y="614234"/>
                </a:lnTo>
                <a:lnTo>
                  <a:pt x="14284" y="574687"/>
                </a:lnTo>
                <a:lnTo>
                  <a:pt x="25156" y="535892"/>
                </a:lnTo>
                <a:lnTo>
                  <a:pt x="38934" y="497915"/>
                </a:lnTo>
                <a:lnTo>
                  <a:pt x="55529" y="460820"/>
                </a:lnTo>
                <a:lnTo>
                  <a:pt x="74852" y="424672"/>
                </a:lnTo>
                <a:lnTo>
                  <a:pt x="96813" y="389538"/>
                </a:lnTo>
                <a:lnTo>
                  <a:pt x="121323" y="355482"/>
                </a:lnTo>
                <a:lnTo>
                  <a:pt x="148292" y="322569"/>
                </a:lnTo>
                <a:lnTo>
                  <a:pt x="177632" y="290865"/>
                </a:lnTo>
                <a:lnTo>
                  <a:pt x="209253" y="260434"/>
                </a:lnTo>
                <a:lnTo>
                  <a:pt x="243066" y="231343"/>
                </a:lnTo>
                <a:lnTo>
                  <a:pt x="278980" y="203655"/>
                </a:lnTo>
                <a:lnTo>
                  <a:pt x="316908" y="177438"/>
                </a:lnTo>
                <a:lnTo>
                  <a:pt x="356759" y="152755"/>
                </a:lnTo>
                <a:lnTo>
                  <a:pt x="398445" y="129671"/>
                </a:lnTo>
                <a:lnTo>
                  <a:pt x="441875" y="108253"/>
                </a:lnTo>
                <a:lnTo>
                  <a:pt x="486962" y="88565"/>
                </a:lnTo>
                <a:lnTo>
                  <a:pt x="533614" y="70673"/>
                </a:lnTo>
                <a:lnTo>
                  <a:pt x="581743" y="54642"/>
                </a:lnTo>
                <a:lnTo>
                  <a:pt x="631260" y="40536"/>
                </a:lnTo>
                <a:lnTo>
                  <a:pt x="682076" y="28422"/>
                </a:lnTo>
                <a:lnTo>
                  <a:pt x="734100" y="18364"/>
                </a:lnTo>
                <a:lnTo>
                  <a:pt x="787243" y="10427"/>
                </a:lnTo>
                <a:lnTo>
                  <a:pt x="841417" y="4677"/>
                </a:lnTo>
                <a:lnTo>
                  <a:pt x="896532" y="1180"/>
                </a:lnTo>
                <a:lnTo>
                  <a:pt x="952499" y="0"/>
                </a:lnTo>
                <a:lnTo>
                  <a:pt x="1008465" y="1180"/>
                </a:lnTo>
                <a:lnTo>
                  <a:pt x="1063580" y="4677"/>
                </a:lnTo>
                <a:lnTo>
                  <a:pt x="1117754" y="10427"/>
                </a:lnTo>
                <a:lnTo>
                  <a:pt x="1170898" y="18364"/>
                </a:lnTo>
                <a:lnTo>
                  <a:pt x="1222922" y="28422"/>
                </a:lnTo>
                <a:lnTo>
                  <a:pt x="1273737" y="40536"/>
                </a:lnTo>
                <a:lnTo>
                  <a:pt x="1323254" y="54642"/>
                </a:lnTo>
                <a:lnTo>
                  <a:pt x="1371384" y="70673"/>
                </a:lnTo>
                <a:lnTo>
                  <a:pt x="1418036" y="88565"/>
                </a:lnTo>
                <a:lnTo>
                  <a:pt x="1463122" y="108253"/>
                </a:lnTo>
                <a:lnTo>
                  <a:pt x="1506553" y="129671"/>
                </a:lnTo>
                <a:lnTo>
                  <a:pt x="1548238" y="152755"/>
                </a:lnTo>
                <a:lnTo>
                  <a:pt x="1588090" y="177438"/>
                </a:lnTo>
                <a:lnTo>
                  <a:pt x="1626017" y="203655"/>
                </a:lnTo>
                <a:lnTo>
                  <a:pt x="1661932" y="231343"/>
                </a:lnTo>
                <a:lnTo>
                  <a:pt x="1695745" y="260434"/>
                </a:lnTo>
                <a:lnTo>
                  <a:pt x="1727365" y="290865"/>
                </a:lnTo>
                <a:lnTo>
                  <a:pt x="1756705" y="322569"/>
                </a:lnTo>
                <a:lnTo>
                  <a:pt x="1783675" y="355482"/>
                </a:lnTo>
                <a:lnTo>
                  <a:pt x="1808185" y="389538"/>
                </a:lnTo>
                <a:lnTo>
                  <a:pt x="1830146" y="424672"/>
                </a:lnTo>
                <a:lnTo>
                  <a:pt x="1849469" y="460820"/>
                </a:lnTo>
                <a:lnTo>
                  <a:pt x="1866064" y="497915"/>
                </a:lnTo>
                <a:lnTo>
                  <a:pt x="1879842" y="535892"/>
                </a:lnTo>
                <a:lnTo>
                  <a:pt x="1890714" y="574687"/>
                </a:lnTo>
                <a:lnTo>
                  <a:pt x="1898590" y="614234"/>
                </a:lnTo>
                <a:lnTo>
                  <a:pt x="1903381" y="654468"/>
                </a:lnTo>
                <a:lnTo>
                  <a:pt x="1904998" y="695324"/>
                </a:lnTo>
                <a:lnTo>
                  <a:pt x="1903381" y="736179"/>
                </a:lnTo>
                <a:lnTo>
                  <a:pt x="1898590" y="776413"/>
                </a:lnTo>
                <a:lnTo>
                  <a:pt x="1890714" y="815960"/>
                </a:lnTo>
                <a:lnTo>
                  <a:pt x="1879842" y="854755"/>
                </a:lnTo>
                <a:lnTo>
                  <a:pt x="1866064" y="892732"/>
                </a:lnTo>
                <a:lnTo>
                  <a:pt x="1849469" y="929827"/>
                </a:lnTo>
                <a:lnTo>
                  <a:pt x="1830146" y="965975"/>
                </a:lnTo>
                <a:lnTo>
                  <a:pt x="1808185" y="1001109"/>
                </a:lnTo>
                <a:lnTo>
                  <a:pt x="1783675" y="1035165"/>
                </a:lnTo>
                <a:lnTo>
                  <a:pt x="1756705" y="1068078"/>
                </a:lnTo>
                <a:lnTo>
                  <a:pt x="1727365" y="1099782"/>
                </a:lnTo>
                <a:lnTo>
                  <a:pt x="1695745" y="1130213"/>
                </a:lnTo>
                <a:lnTo>
                  <a:pt x="1661932" y="1159304"/>
                </a:lnTo>
                <a:lnTo>
                  <a:pt x="1626017" y="1186992"/>
                </a:lnTo>
                <a:lnTo>
                  <a:pt x="1588090" y="1213209"/>
                </a:lnTo>
                <a:lnTo>
                  <a:pt x="1548238" y="1237893"/>
                </a:lnTo>
                <a:lnTo>
                  <a:pt x="1506553" y="1260976"/>
                </a:lnTo>
                <a:lnTo>
                  <a:pt x="1463122" y="1282394"/>
                </a:lnTo>
                <a:lnTo>
                  <a:pt x="1418036" y="1302082"/>
                </a:lnTo>
                <a:lnTo>
                  <a:pt x="1371384" y="1319974"/>
                </a:lnTo>
                <a:lnTo>
                  <a:pt x="1323254" y="1336006"/>
                </a:lnTo>
                <a:lnTo>
                  <a:pt x="1273737" y="1350112"/>
                </a:lnTo>
                <a:lnTo>
                  <a:pt x="1222922" y="1362226"/>
                </a:lnTo>
                <a:lnTo>
                  <a:pt x="1170898" y="1372284"/>
                </a:lnTo>
                <a:lnTo>
                  <a:pt x="1117754" y="1380221"/>
                </a:lnTo>
                <a:lnTo>
                  <a:pt x="1063580" y="1385970"/>
                </a:lnTo>
                <a:lnTo>
                  <a:pt x="1008465" y="1389468"/>
                </a:lnTo>
                <a:lnTo>
                  <a:pt x="952499" y="1390648"/>
                </a:lnTo>
                <a:lnTo>
                  <a:pt x="896532" y="1389468"/>
                </a:lnTo>
                <a:lnTo>
                  <a:pt x="841417" y="1385970"/>
                </a:lnTo>
                <a:lnTo>
                  <a:pt x="787243" y="1380221"/>
                </a:lnTo>
                <a:lnTo>
                  <a:pt x="734100" y="1372284"/>
                </a:lnTo>
                <a:lnTo>
                  <a:pt x="682076" y="1362226"/>
                </a:lnTo>
                <a:lnTo>
                  <a:pt x="631260" y="1350112"/>
                </a:lnTo>
                <a:lnTo>
                  <a:pt x="581743" y="1336006"/>
                </a:lnTo>
                <a:lnTo>
                  <a:pt x="533614" y="1319974"/>
                </a:lnTo>
                <a:lnTo>
                  <a:pt x="486962" y="1302082"/>
                </a:lnTo>
                <a:lnTo>
                  <a:pt x="441875" y="1282394"/>
                </a:lnTo>
                <a:lnTo>
                  <a:pt x="398445" y="1260976"/>
                </a:lnTo>
                <a:lnTo>
                  <a:pt x="356759" y="1237893"/>
                </a:lnTo>
                <a:lnTo>
                  <a:pt x="316908" y="1213209"/>
                </a:lnTo>
                <a:lnTo>
                  <a:pt x="278980" y="1186992"/>
                </a:lnTo>
                <a:lnTo>
                  <a:pt x="243066" y="1159304"/>
                </a:lnTo>
                <a:lnTo>
                  <a:pt x="209253" y="1130213"/>
                </a:lnTo>
                <a:lnTo>
                  <a:pt x="177632" y="1099782"/>
                </a:lnTo>
                <a:lnTo>
                  <a:pt x="148292" y="1068078"/>
                </a:lnTo>
                <a:lnTo>
                  <a:pt x="121323" y="1035165"/>
                </a:lnTo>
                <a:lnTo>
                  <a:pt x="96813" y="1001109"/>
                </a:lnTo>
                <a:lnTo>
                  <a:pt x="74852" y="965975"/>
                </a:lnTo>
                <a:lnTo>
                  <a:pt x="55529" y="929827"/>
                </a:lnTo>
                <a:lnTo>
                  <a:pt x="38934" y="892732"/>
                </a:lnTo>
                <a:lnTo>
                  <a:pt x="25156" y="854755"/>
                </a:lnTo>
                <a:lnTo>
                  <a:pt x="14284" y="815960"/>
                </a:lnTo>
                <a:lnTo>
                  <a:pt x="6408" y="776413"/>
                </a:lnTo>
                <a:lnTo>
                  <a:pt x="1616" y="736179"/>
                </a:lnTo>
                <a:lnTo>
                  <a:pt x="0" y="695324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252882" y="4168588"/>
            <a:ext cx="1882588" cy="1210235"/>
          </a:xfrm>
          <a:custGeom>
            <a:avLst/>
            <a:gdLst/>
            <a:ahLst/>
            <a:cxnLst/>
            <a:rect l="l" t="t" r="r" b="b"/>
            <a:pathLst>
              <a:path w="2133600" h="1371600">
                <a:moveTo>
                  <a:pt x="0" y="685799"/>
                </a:moveTo>
                <a:lnTo>
                  <a:pt x="6259" y="611074"/>
                </a:lnTo>
                <a:lnTo>
                  <a:pt x="24605" y="538679"/>
                </a:lnTo>
                <a:lnTo>
                  <a:pt x="54386" y="469033"/>
                </a:lnTo>
                <a:lnTo>
                  <a:pt x="73361" y="435372"/>
                </a:lnTo>
                <a:lnTo>
                  <a:pt x="94951" y="402555"/>
                </a:lnTo>
                <a:lnTo>
                  <a:pt x="119074" y="370635"/>
                </a:lnTo>
                <a:lnTo>
                  <a:pt x="145649" y="339663"/>
                </a:lnTo>
                <a:lnTo>
                  <a:pt x="174595" y="309692"/>
                </a:lnTo>
                <a:lnTo>
                  <a:pt x="205830" y="280775"/>
                </a:lnTo>
                <a:lnTo>
                  <a:pt x="239273" y="252963"/>
                </a:lnTo>
                <a:lnTo>
                  <a:pt x="274843" y="226309"/>
                </a:lnTo>
                <a:lnTo>
                  <a:pt x="312458" y="200865"/>
                </a:lnTo>
                <a:lnTo>
                  <a:pt x="352037" y="176684"/>
                </a:lnTo>
                <a:lnTo>
                  <a:pt x="393498" y="153818"/>
                </a:lnTo>
                <a:lnTo>
                  <a:pt x="436761" y="132319"/>
                </a:lnTo>
                <a:lnTo>
                  <a:pt x="481744" y="112239"/>
                </a:lnTo>
                <a:lnTo>
                  <a:pt x="528365" y="93631"/>
                </a:lnTo>
                <a:lnTo>
                  <a:pt x="576543" y="76547"/>
                </a:lnTo>
                <a:lnTo>
                  <a:pt x="626198" y="61039"/>
                </a:lnTo>
                <a:lnTo>
                  <a:pt x="677246" y="47160"/>
                </a:lnTo>
                <a:lnTo>
                  <a:pt x="729608" y="34962"/>
                </a:lnTo>
                <a:lnTo>
                  <a:pt x="783202" y="24497"/>
                </a:lnTo>
                <a:lnTo>
                  <a:pt x="837946" y="15817"/>
                </a:lnTo>
                <a:lnTo>
                  <a:pt x="893759" y="8975"/>
                </a:lnTo>
                <a:lnTo>
                  <a:pt x="950559" y="4024"/>
                </a:lnTo>
                <a:lnTo>
                  <a:pt x="1008267" y="1014"/>
                </a:lnTo>
                <a:lnTo>
                  <a:pt x="1066799" y="0"/>
                </a:lnTo>
                <a:lnTo>
                  <a:pt x="1125331" y="1014"/>
                </a:lnTo>
                <a:lnTo>
                  <a:pt x="1183039" y="4024"/>
                </a:lnTo>
                <a:lnTo>
                  <a:pt x="1239840" y="8975"/>
                </a:lnTo>
                <a:lnTo>
                  <a:pt x="1295653" y="15817"/>
                </a:lnTo>
                <a:lnTo>
                  <a:pt x="1350397" y="24497"/>
                </a:lnTo>
                <a:lnTo>
                  <a:pt x="1403991" y="34962"/>
                </a:lnTo>
                <a:lnTo>
                  <a:pt x="1456353" y="47160"/>
                </a:lnTo>
                <a:lnTo>
                  <a:pt x="1507402" y="61039"/>
                </a:lnTo>
                <a:lnTo>
                  <a:pt x="1557056" y="76547"/>
                </a:lnTo>
                <a:lnTo>
                  <a:pt x="1605234" y="93631"/>
                </a:lnTo>
                <a:lnTo>
                  <a:pt x="1651855" y="112239"/>
                </a:lnTo>
                <a:lnTo>
                  <a:pt x="1696838" y="132319"/>
                </a:lnTo>
                <a:lnTo>
                  <a:pt x="1740101" y="153818"/>
                </a:lnTo>
                <a:lnTo>
                  <a:pt x="1781562" y="176684"/>
                </a:lnTo>
                <a:lnTo>
                  <a:pt x="1821141" y="200865"/>
                </a:lnTo>
                <a:lnTo>
                  <a:pt x="1858756" y="226309"/>
                </a:lnTo>
                <a:lnTo>
                  <a:pt x="1894326" y="252963"/>
                </a:lnTo>
                <a:lnTo>
                  <a:pt x="1927769" y="280775"/>
                </a:lnTo>
                <a:lnTo>
                  <a:pt x="1959004" y="309692"/>
                </a:lnTo>
                <a:lnTo>
                  <a:pt x="1987949" y="339663"/>
                </a:lnTo>
                <a:lnTo>
                  <a:pt x="2014524" y="370635"/>
                </a:lnTo>
                <a:lnTo>
                  <a:pt x="2038648" y="402555"/>
                </a:lnTo>
                <a:lnTo>
                  <a:pt x="2060237" y="435372"/>
                </a:lnTo>
                <a:lnTo>
                  <a:pt x="2079212" y="469033"/>
                </a:lnTo>
                <a:lnTo>
                  <a:pt x="2095491" y="503486"/>
                </a:lnTo>
                <a:lnTo>
                  <a:pt x="2119636" y="574559"/>
                </a:lnTo>
                <a:lnTo>
                  <a:pt x="2132020" y="648171"/>
                </a:lnTo>
                <a:lnTo>
                  <a:pt x="2133598" y="685799"/>
                </a:lnTo>
                <a:lnTo>
                  <a:pt x="2132020" y="723427"/>
                </a:lnTo>
                <a:lnTo>
                  <a:pt x="2119636" y="797040"/>
                </a:lnTo>
                <a:lnTo>
                  <a:pt x="2095491" y="868113"/>
                </a:lnTo>
                <a:lnTo>
                  <a:pt x="2079212" y="902566"/>
                </a:lnTo>
                <a:lnTo>
                  <a:pt x="2060237" y="936227"/>
                </a:lnTo>
                <a:lnTo>
                  <a:pt x="2038648" y="969044"/>
                </a:lnTo>
                <a:lnTo>
                  <a:pt x="2014524" y="1000965"/>
                </a:lnTo>
                <a:lnTo>
                  <a:pt x="1987949" y="1031936"/>
                </a:lnTo>
                <a:lnTo>
                  <a:pt x="1959004" y="1061907"/>
                </a:lnTo>
                <a:lnTo>
                  <a:pt x="1927769" y="1090825"/>
                </a:lnTo>
                <a:lnTo>
                  <a:pt x="1894326" y="1118636"/>
                </a:lnTo>
                <a:lnTo>
                  <a:pt x="1858756" y="1145290"/>
                </a:lnTo>
                <a:lnTo>
                  <a:pt x="1821141" y="1170734"/>
                </a:lnTo>
                <a:lnTo>
                  <a:pt x="1781562" y="1194915"/>
                </a:lnTo>
                <a:lnTo>
                  <a:pt x="1740101" y="1217781"/>
                </a:lnTo>
                <a:lnTo>
                  <a:pt x="1696838" y="1239280"/>
                </a:lnTo>
                <a:lnTo>
                  <a:pt x="1651855" y="1259359"/>
                </a:lnTo>
                <a:lnTo>
                  <a:pt x="1605234" y="1277967"/>
                </a:lnTo>
                <a:lnTo>
                  <a:pt x="1557056" y="1295051"/>
                </a:lnTo>
                <a:lnTo>
                  <a:pt x="1507402" y="1310559"/>
                </a:lnTo>
                <a:lnTo>
                  <a:pt x="1456353" y="1324438"/>
                </a:lnTo>
                <a:lnTo>
                  <a:pt x="1403991" y="1336636"/>
                </a:lnTo>
                <a:lnTo>
                  <a:pt x="1350397" y="1347101"/>
                </a:lnTo>
                <a:lnTo>
                  <a:pt x="1295653" y="1355781"/>
                </a:lnTo>
                <a:lnTo>
                  <a:pt x="1239840" y="1362623"/>
                </a:lnTo>
                <a:lnTo>
                  <a:pt x="1183039" y="1367574"/>
                </a:lnTo>
                <a:lnTo>
                  <a:pt x="1125331" y="1370584"/>
                </a:lnTo>
                <a:lnTo>
                  <a:pt x="1066799" y="1371598"/>
                </a:lnTo>
                <a:lnTo>
                  <a:pt x="1008267" y="1370584"/>
                </a:lnTo>
                <a:lnTo>
                  <a:pt x="950559" y="1367574"/>
                </a:lnTo>
                <a:lnTo>
                  <a:pt x="893759" y="1362623"/>
                </a:lnTo>
                <a:lnTo>
                  <a:pt x="837946" y="1355781"/>
                </a:lnTo>
                <a:lnTo>
                  <a:pt x="783202" y="1347101"/>
                </a:lnTo>
                <a:lnTo>
                  <a:pt x="729608" y="1336636"/>
                </a:lnTo>
                <a:lnTo>
                  <a:pt x="677246" y="1324438"/>
                </a:lnTo>
                <a:lnTo>
                  <a:pt x="626198" y="1310559"/>
                </a:lnTo>
                <a:lnTo>
                  <a:pt x="576543" y="1295051"/>
                </a:lnTo>
                <a:lnTo>
                  <a:pt x="528365" y="1277967"/>
                </a:lnTo>
                <a:lnTo>
                  <a:pt x="481744" y="1259359"/>
                </a:lnTo>
                <a:lnTo>
                  <a:pt x="436761" y="1239280"/>
                </a:lnTo>
                <a:lnTo>
                  <a:pt x="393498" y="1217781"/>
                </a:lnTo>
                <a:lnTo>
                  <a:pt x="352037" y="1194915"/>
                </a:lnTo>
                <a:lnTo>
                  <a:pt x="312458" y="1170734"/>
                </a:lnTo>
                <a:lnTo>
                  <a:pt x="274843" y="1145290"/>
                </a:lnTo>
                <a:lnTo>
                  <a:pt x="239273" y="1118636"/>
                </a:lnTo>
                <a:lnTo>
                  <a:pt x="205830" y="1090825"/>
                </a:lnTo>
                <a:lnTo>
                  <a:pt x="174595" y="1061907"/>
                </a:lnTo>
                <a:lnTo>
                  <a:pt x="145649" y="1031936"/>
                </a:lnTo>
                <a:lnTo>
                  <a:pt x="119074" y="1000965"/>
                </a:lnTo>
                <a:lnTo>
                  <a:pt x="94951" y="969044"/>
                </a:lnTo>
                <a:lnTo>
                  <a:pt x="73361" y="936227"/>
                </a:lnTo>
                <a:lnTo>
                  <a:pt x="54386" y="902566"/>
                </a:lnTo>
                <a:lnTo>
                  <a:pt x="38107" y="868113"/>
                </a:lnTo>
                <a:lnTo>
                  <a:pt x="13962" y="797040"/>
                </a:lnTo>
                <a:lnTo>
                  <a:pt x="1578" y="723427"/>
                </a:lnTo>
                <a:lnTo>
                  <a:pt x="0" y="6857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79830"/>
              </p:ext>
            </p:extLst>
          </p:nvPr>
        </p:nvGraphicFramePr>
        <p:xfrm>
          <a:off x="4904978" y="1648385"/>
          <a:ext cx="3625100" cy="487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6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8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54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18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535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285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4791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7179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29527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C</a:t>
                      </a:r>
                      <a:endParaRPr sz="1400" dirty="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Prob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0.30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0.25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2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2901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1485"/>
                        </a:spcBef>
                        <a:tabLst>
                          <a:tab pos="853440" algn="l"/>
                        </a:tabLst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	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772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438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25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72440">
                        <a:lnSpc>
                          <a:spcPts val="2645"/>
                        </a:lnSpc>
                        <a:spcBef>
                          <a:spcPts val="1115"/>
                        </a:spcBef>
                      </a:pPr>
                      <a:r>
                        <a:rPr sz="3200" baseline="23148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3200" spc="127" baseline="2314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946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62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775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008749" y="1282536"/>
            <a:ext cx="3698502" cy="3500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1206" marR="4483">
              <a:lnSpc>
                <a:spcPts val="2471"/>
              </a:lnSpc>
              <a:spcBef>
                <a:spcPts val="229"/>
              </a:spcBef>
            </a:pP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Example:</a:t>
            </a:r>
            <a:r>
              <a:rPr sz="1800" i="1" spc="-9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Boolean  variables A, B,</a:t>
            </a:r>
            <a:r>
              <a:rPr sz="1800" i="1" spc="-137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547"/>
            <a:ext cx="6120680" cy="850106"/>
          </a:xfrm>
        </p:spPr>
        <p:txBody>
          <a:bodyPr/>
          <a:lstStyle/>
          <a:p>
            <a:r>
              <a:rPr lang="en-US" dirty="0" smtClean="0"/>
              <a:t>Apply Laplace Smoothing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95537" y="1479729"/>
          <a:ext cx="7300665" cy="2057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555"/>
                <a:gridCol w="2433555"/>
                <a:gridCol w="2433555"/>
              </a:tblGrid>
              <a:tr h="427081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Word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b="1">
                          <a:effectLst/>
                        </a:rPr>
                        <a:t>P(word | Not Sports)</a:t>
                      </a:r>
                      <a:endParaRPr lang="en-US">
                        <a:effectLst/>
                      </a:endParaRP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2+1 / 11+14</a:t>
                      </a:r>
                      <a:endParaRPr lang="en-US" dirty="0">
                        <a:effectLst/>
                      </a:endParaRP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very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close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1+1 / 9+14</a:t>
                      </a:r>
                    </a:p>
                  </a:txBody>
                  <a:tcPr marL="114300" marR="114300" marT="76200" marB="57150" anchor="ctr"/>
                </a:tc>
              </a:tr>
              <a:tr h="35850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game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2+1 / 11+14</a:t>
                      </a:r>
                    </a:p>
                  </a:txBody>
                  <a:tcPr marL="114300" marR="114300" marT="7620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</a:rPr>
                        <a:t>0+1 / 9+14</a:t>
                      </a:r>
                    </a:p>
                  </a:txBody>
                  <a:tcPr marL="114300" marR="114300" marT="76200" marB="57150" anchor="ctr"/>
                </a:tc>
              </a:tr>
            </a:tbl>
          </a:graphicData>
        </a:graphic>
      </p:graphicFrame>
      <p:pic>
        <p:nvPicPr>
          <p:cNvPr id="3074" name="Picture 2" descr="P(a | Sports) \times P(very | Sports) \times P(close | Sports) \times P(game | Sports) \times P(Sports )\\ = 2.76\times 10^{-5}\\ = 0.0000276\\\\ P(a \vert Not\, Sports) \times P(very | Not\, Sports) \times P(close | Not\, Sports) \times P(game | Not\, Sports) \times P( Not\, Sports)\\ = 0.572\times 10^{-5}\\ = 0.000005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8" y="3824566"/>
            <a:ext cx="6838982" cy="219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82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6120680" cy="850106"/>
          </a:xfrm>
        </p:spPr>
        <p:txBody>
          <a:bodyPr/>
          <a:lstStyle/>
          <a:p>
            <a:r>
              <a:rPr lang="en-US" b="1" dirty="0" smtClean="0"/>
              <a:t>Naïve Bayes Classifier Applications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5014"/>
            <a:ext cx="8229600" cy="3636334"/>
          </a:xfrm>
        </p:spPr>
      </p:pic>
    </p:spTree>
    <p:extLst>
      <p:ext uri="{BB962C8B-B14F-4D97-AF65-F5344CB8AC3E}">
        <p14:creationId xmlns:p14="http://schemas.microsoft.com/office/powerpoint/2010/main" val="1328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75059" cy="4733954"/>
          </a:xfrm>
          <a:prstGeom prst="rect">
            <a:avLst/>
          </a:prstGeom>
        </p:spPr>
      </p:pic>
      <p:sp>
        <p:nvSpPr>
          <p:cNvPr id="3" name="object 4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7924800" cy="50323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pc="-4" dirty="0"/>
              <a:t>Estimating Parameters: </a:t>
            </a:r>
            <a:r>
              <a:rPr i="1" dirty="0" smtClean="0">
                <a:solidFill>
                  <a:srgbClr val="434DD6"/>
                </a:solidFill>
                <a:latin typeface="Times New Roman"/>
                <a:cs typeface="Times New Roman"/>
              </a:rPr>
              <a:t>X</a:t>
            </a:r>
            <a:r>
              <a:rPr sz="2780" i="1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i</a:t>
            </a:r>
            <a:r>
              <a:rPr lang="en-IN" sz="2780" i="1" spc="165" baseline="-21164" dirty="0" smtClean="0">
                <a:solidFill>
                  <a:srgbClr val="434DD6"/>
                </a:solidFill>
                <a:latin typeface="Times New Roman"/>
                <a:cs typeface="Times New Roman"/>
              </a:rPr>
              <a:t> </a:t>
            </a:r>
            <a:r>
              <a:rPr lang="en-IN" sz="2824" spc="-4" dirty="0"/>
              <a:t> </a:t>
            </a:r>
            <a:r>
              <a:rPr lang="en-IN" sz="2824" spc="-4" dirty="0" smtClean="0"/>
              <a:t>Continuous</a:t>
            </a:r>
            <a:endParaRPr sz="2824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016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875058" cy="47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" y="1447800"/>
            <a:ext cx="8991600" cy="4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25921"/>
            <a:ext cx="8658089" cy="511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8701825" cy="51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" y="1362128"/>
            <a:ext cx="8657823" cy="508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7800"/>
            <a:ext cx="8403316" cy="499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Naive Bayes </a:t>
            </a:r>
            <a:r>
              <a:rPr lang="en-US" altLang="ko-KR" dirty="0" smtClean="0"/>
              <a:t>Classifier for Text</a:t>
            </a:r>
            <a:endParaRPr lang="en-US" altLang="ko-KR" dirty="0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01000" cy="4343400"/>
          </a:xfrm>
        </p:spPr>
        <p:txBody>
          <a:bodyPr/>
          <a:lstStyle/>
          <a:p>
            <a:r>
              <a:rPr lang="en-US" altLang="ko-KR" sz="2800" dirty="0"/>
              <a:t>Along with decision trees, neural networks, </a:t>
            </a:r>
            <a:r>
              <a:rPr lang="en-US" altLang="ko-KR" sz="2800" dirty="0" smtClean="0"/>
              <a:t>one </a:t>
            </a:r>
            <a:r>
              <a:rPr lang="en-US" altLang="ko-KR" sz="2800" dirty="0"/>
              <a:t>of the most practical learning methods.</a:t>
            </a:r>
          </a:p>
          <a:p>
            <a:r>
              <a:rPr lang="en-US" altLang="ko-KR" sz="2800" dirty="0"/>
              <a:t>When to use</a:t>
            </a:r>
          </a:p>
          <a:p>
            <a:pPr lvl="1"/>
            <a:r>
              <a:rPr lang="en-US" altLang="ko-KR" sz="2400" dirty="0"/>
              <a:t>Moderate or large training set available</a:t>
            </a:r>
          </a:p>
          <a:p>
            <a:pPr lvl="1"/>
            <a:r>
              <a:rPr lang="en-US" altLang="ko-KR" sz="2400" dirty="0"/>
              <a:t>Attributes that describe instances are conditionally independent given classification</a:t>
            </a:r>
          </a:p>
          <a:p>
            <a:r>
              <a:rPr lang="en-US" altLang="ko-KR" sz="2800" dirty="0"/>
              <a:t>Successful applications:</a:t>
            </a:r>
          </a:p>
          <a:p>
            <a:pPr lvl="1"/>
            <a:r>
              <a:rPr lang="en-US" altLang="ko-KR" sz="2400" dirty="0"/>
              <a:t>Diagnosis</a:t>
            </a:r>
          </a:p>
          <a:p>
            <a:pPr lvl="1"/>
            <a:r>
              <a:rPr lang="en-US" altLang="ko-KR" sz="2400" dirty="0"/>
              <a:t>Classifying text documents</a:t>
            </a:r>
          </a:p>
        </p:txBody>
      </p:sp>
    </p:spTree>
    <p:extLst>
      <p:ext uri="{BB962C8B-B14F-4D97-AF65-F5344CB8AC3E}">
        <p14:creationId xmlns:p14="http://schemas.microsoft.com/office/powerpoint/2010/main" val="331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61963"/>
            <a:ext cx="4905375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907725" algn="l"/>
              </a:tabLst>
            </a:pPr>
            <a:r>
              <a:rPr sz="3530" spc="-4" dirty="0"/>
              <a:t>The	</a:t>
            </a:r>
            <a:r>
              <a:rPr sz="3530" dirty="0"/>
              <a:t>Joint</a:t>
            </a:r>
            <a:r>
              <a:rPr sz="3530" spc="-44" dirty="0"/>
              <a:t> </a:t>
            </a:r>
            <a:r>
              <a:rPr sz="3530" spc="-4" dirty="0"/>
              <a:t>Distribution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607360" y="1648386"/>
            <a:ext cx="4057650" cy="1990919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511576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Recipe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making a joint  </a:t>
            </a:r>
            <a:r>
              <a:rPr sz="2118" spc="-4" dirty="0">
                <a:latin typeface="Arial"/>
                <a:cs typeface="Arial"/>
              </a:rPr>
              <a:t>distribution </a:t>
            </a:r>
            <a:r>
              <a:rPr sz="2118" dirty="0">
                <a:latin typeface="Arial"/>
                <a:cs typeface="Arial"/>
              </a:rPr>
              <a:t>of M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variables:</a:t>
            </a:r>
          </a:p>
          <a:p>
            <a:pPr>
              <a:lnSpc>
                <a:spcPct val="100000"/>
              </a:lnSpc>
            </a:pPr>
            <a:endParaRPr sz="2162" dirty="0">
              <a:latin typeface="Times New Roman"/>
              <a:cs typeface="Times New Roman"/>
            </a:endParaRPr>
          </a:p>
          <a:p>
            <a:pPr marL="414640" marR="4483" indent="-403433">
              <a:lnSpc>
                <a:spcPct val="100699"/>
              </a:lnSpc>
              <a:tabLst>
                <a:tab pos="414079" algn="l"/>
              </a:tabLst>
            </a:pPr>
            <a:r>
              <a:rPr sz="2118" dirty="0">
                <a:latin typeface="Arial"/>
                <a:cs typeface="Arial"/>
              </a:rPr>
              <a:t>1.	Make a </a:t>
            </a:r>
            <a:r>
              <a:rPr sz="2118" spc="-4" dirty="0">
                <a:latin typeface="Arial"/>
                <a:cs typeface="Arial"/>
              </a:rPr>
              <a:t>truth table listing </a:t>
            </a:r>
            <a:r>
              <a:rPr sz="2118" dirty="0">
                <a:latin typeface="Arial"/>
                <a:cs typeface="Arial"/>
              </a:rPr>
              <a:t>all  </a:t>
            </a:r>
            <a:r>
              <a:rPr sz="2118" spc="-4" dirty="0">
                <a:latin typeface="Arial"/>
                <a:cs typeface="Arial"/>
              </a:rPr>
              <a:t>combinations </a:t>
            </a:r>
            <a:r>
              <a:rPr sz="2118" dirty="0">
                <a:latin typeface="Arial"/>
                <a:cs typeface="Arial"/>
              </a:rPr>
              <a:t>of values (M  Boolean variables </a:t>
            </a:r>
            <a:r>
              <a:rPr sz="2118" spc="-1041" dirty="0">
                <a:latin typeface="Wingdings"/>
                <a:cs typeface="Wingdings"/>
              </a:rPr>
              <a:t>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lang="en-IN" sz="2118" spc="35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Arial"/>
                <a:cs typeface="Arial"/>
              </a:rPr>
              <a:t>2</a:t>
            </a:r>
            <a:r>
              <a:rPr sz="2118" spc="-6" baseline="24305" dirty="0">
                <a:latin typeface="Arial"/>
                <a:cs typeface="Arial"/>
              </a:rPr>
              <a:t>M</a:t>
            </a:r>
            <a:r>
              <a:rPr sz="2118" spc="-278" baseline="2430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rows).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588" y="4101353"/>
            <a:ext cx="1546412" cy="1075765"/>
          </a:xfrm>
          <a:custGeom>
            <a:avLst/>
            <a:gdLst/>
            <a:ahLst/>
            <a:cxnLst/>
            <a:rect l="l" t="t" r="r" b="b"/>
            <a:pathLst>
              <a:path w="1752600" h="1219200">
                <a:moveTo>
                  <a:pt x="0" y="609599"/>
                </a:moveTo>
                <a:lnTo>
                  <a:pt x="1724" y="571047"/>
                </a:lnTo>
                <a:lnTo>
                  <a:pt x="6827" y="533132"/>
                </a:lnTo>
                <a:lnTo>
                  <a:pt x="15208" y="495926"/>
                </a:lnTo>
                <a:lnTo>
                  <a:pt x="26762" y="459500"/>
                </a:lnTo>
                <a:lnTo>
                  <a:pt x="41389" y="423925"/>
                </a:lnTo>
                <a:lnTo>
                  <a:pt x="58984" y="389273"/>
                </a:lnTo>
                <a:lnTo>
                  <a:pt x="79446" y="355615"/>
                </a:lnTo>
                <a:lnTo>
                  <a:pt x="102672" y="323023"/>
                </a:lnTo>
                <a:lnTo>
                  <a:pt x="128558" y="291568"/>
                </a:lnTo>
                <a:lnTo>
                  <a:pt x="157003" y="261322"/>
                </a:lnTo>
                <a:lnTo>
                  <a:pt x="187904" y="232355"/>
                </a:lnTo>
                <a:lnTo>
                  <a:pt x="221157" y="204740"/>
                </a:lnTo>
                <a:lnTo>
                  <a:pt x="256662" y="178547"/>
                </a:lnTo>
                <a:lnTo>
                  <a:pt x="294314" y="153848"/>
                </a:lnTo>
                <a:lnTo>
                  <a:pt x="334011" y="130715"/>
                </a:lnTo>
                <a:lnTo>
                  <a:pt x="375650" y="109219"/>
                </a:lnTo>
                <a:lnTo>
                  <a:pt x="419130" y="89432"/>
                </a:lnTo>
                <a:lnTo>
                  <a:pt x="464346" y="71424"/>
                </a:lnTo>
                <a:lnTo>
                  <a:pt x="511197" y="55267"/>
                </a:lnTo>
                <a:lnTo>
                  <a:pt x="559580" y="41032"/>
                </a:lnTo>
                <a:lnTo>
                  <a:pt x="609392" y="28792"/>
                </a:lnTo>
                <a:lnTo>
                  <a:pt x="660531" y="18617"/>
                </a:lnTo>
                <a:lnTo>
                  <a:pt x="712894" y="10579"/>
                </a:lnTo>
                <a:lnTo>
                  <a:pt x="766378" y="4749"/>
                </a:lnTo>
                <a:lnTo>
                  <a:pt x="820880" y="1199"/>
                </a:lnTo>
                <a:lnTo>
                  <a:pt x="876299" y="0"/>
                </a:lnTo>
                <a:lnTo>
                  <a:pt x="931718" y="1199"/>
                </a:lnTo>
                <a:lnTo>
                  <a:pt x="986220" y="4749"/>
                </a:lnTo>
                <a:lnTo>
                  <a:pt x="1039705" y="10579"/>
                </a:lnTo>
                <a:lnTo>
                  <a:pt x="1092067" y="18617"/>
                </a:lnTo>
                <a:lnTo>
                  <a:pt x="1143206" y="28792"/>
                </a:lnTo>
                <a:lnTo>
                  <a:pt x="1193019" y="41032"/>
                </a:lnTo>
                <a:lnTo>
                  <a:pt x="1241402" y="55267"/>
                </a:lnTo>
                <a:lnTo>
                  <a:pt x="1288253" y="71424"/>
                </a:lnTo>
                <a:lnTo>
                  <a:pt x="1333469" y="89432"/>
                </a:lnTo>
                <a:lnTo>
                  <a:pt x="1376949" y="109219"/>
                </a:lnTo>
                <a:lnTo>
                  <a:pt x="1418588" y="130715"/>
                </a:lnTo>
                <a:lnTo>
                  <a:pt x="1458285" y="153848"/>
                </a:lnTo>
                <a:lnTo>
                  <a:pt x="1495937" y="178547"/>
                </a:lnTo>
                <a:lnTo>
                  <a:pt x="1531441" y="204740"/>
                </a:lnTo>
                <a:lnTo>
                  <a:pt x="1564695" y="232355"/>
                </a:lnTo>
                <a:lnTo>
                  <a:pt x="1595595" y="261322"/>
                </a:lnTo>
                <a:lnTo>
                  <a:pt x="1624040" y="291568"/>
                </a:lnTo>
                <a:lnTo>
                  <a:pt x="1649926" y="323023"/>
                </a:lnTo>
                <a:lnTo>
                  <a:pt x="1673152" y="355615"/>
                </a:lnTo>
                <a:lnTo>
                  <a:pt x="1693614" y="389273"/>
                </a:lnTo>
                <a:lnTo>
                  <a:pt x="1711209" y="423925"/>
                </a:lnTo>
                <a:lnTo>
                  <a:pt x="1725835" y="459500"/>
                </a:lnTo>
                <a:lnTo>
                  <a:pt x="1737390" y="495926"/>
                </a:lnTo>
                <a:lnTo>
                  <a:pt x="1745771" y="533132"/>
                </a:lnTo>
                <a:lnTo>
                  <a:pt x="1750874" y="571047"/>
                </a:lnTo>
                <a:lnTo>
                  <a:pt x="1752598" y="609599"/>
                </a:lnTo>
                <a:lnTo>
                  <a:pt x="1750874" y="648151"/>
                </a:lnTo>
                <a:lnTo>
                  <a:pt x="1745771" y="686066"/>
                </a:lnTo>
                <a:lnTo>
                  <a:pt x="1737390" y="723272"/>
                </a:lnTo>
                <a:lnTo>
                  <a:pt x="1725835" y="759698"/>
                </a:lnTo>
                <a:lnTo>
                  <a:pt x="1711209" y="795273"/>
                </a:lnTo>
                <a:lnTo>
                  <a:pt x="1693614" y="829925"/>
                </a:lnTo>
                <a:lnTo>
                  <a:pt x="1673152" y="863583"/>
                </a:lnTo>
                <a:lnTo>
                  <a:pt x="1649926" y="896175"/>
                </a:lnTo>
                <a:lnTo>
                  <a:pt x="1624040" y="927630"/>
                </a:lnTo>
                <a:lnTo>
                  <a:pt x="1595595" y="957877"/>
                </a:lnTo>
                <a:lnTo>
                  <a:pt x="1564695" y="986843"/>
                </a:lnTo>
                <a:lnTo>
                  <a:pt x="1531441" y="1014459"/>
                </a:lnTo>
                <a:lnTo>
                  <a:pt x="1495937" y="1040651"/>
                </a:lnTo>
                <a:lnTo>
                  <a:pt x="1458285" y="1065350"/>
                </a:lnTo>
                <a:lnTo>
                  <a:pt x="1418588" y="1088483"/>
                </a:lnTo>
                <a:lnTo>
                  <a:pt x="1376949" y="1109979"/>
                </a:lnTo>
                <a:lnTo>
                  <a:pt x="1333469" y="1129767"/>
                </a:lnTo>
                <a:lnTo>
                  <a:pt x="1288253" y="1147775"/>
                </a:lnTo>
                <a:lnTo>
                  <a:pt x="1241402" y="1163931"/>
                </a:lnTo>
                <a:lnTo>
                  <a:pt x="1193019" y="1178166"/>
                </a:lnTo>
                <a:lnTo>
                  <a:pt x="1143206" y="1190406"/>
                </a:lnTo>
                <a:lnTo>
                  <a:pt x="1092067" y="1200581"/>
                </a:lnTo>
                <a:lnTo>
                  <a:pt x="1039705" y="1208619"/>
                </a:lnTo>
                <a:lnTo>
                  <a:pt x="986220" y="1214449"/>
                </a:lnTo>
                <a:lnTo>
                  <a:pt x="931718" y="1217999"/>
                </a:lnTo>
                <a:lnTo>
                  <a:pt x="876299" y="1219199"/>
                </a:lnTo>
                <a:lnTo>
                  <a:pt x="820880" y="1217999"/>
                </a:lnTo>
                <a:lnTo>
                  <a:pt x="766378" y="1214449"/>
                </a:lnTo>
                <a:lnTo>
                  <a:pt x="712894" y="1208619"/>
                </a:lnTo>
                <a:lnTo>
                  <a:pt x="660531" y="1200581"/>
                </a:lnTo>
                <a:lnTo>
                  <a:pt x="609392" y="1190406"/>
                </a:lnTo>
                <a:lnTo>
                  <a:pt x="559580" y="1178166"/>
                </a:lnTo>
                <a:lnTo>
                  <a:pt x="511197" y="1163931"/>
                </a:lnTo>
                <a:lnTo>
                  <a:pt x="464346" y="1147775"/>
                </a:lnTo>
                <a:lnTo>
                  <a:pt x="419130" y="1129767"/>
                </a:lnTo>
                <a:lnTo>
                  <a:pt x="375650" y="1109979"/>
                </a:lnTo>
                <a:lnTo>
                  <a:pt x="334011" y="1088483"/>
                </a:lnTo>
                <a:lnTo>
                  <a:pt x="294314" y="1065350"/>
                </a:lnTo>
                <a:lnTo>
                  <a:pt x="256662" y="1040651"/>
                </a:lnTo>
                <a:lnTo>
                  <a:pt x="221157" y="1014459"/>
                </a:lnTo>
                <a:lnTo>
                  <a:pt x="187904" y="986843"/>
                </a:lnTo>
                <a:lnTo>
                  <a:pt x="157003" y="957877"/>
                </a:lnTo>
                <a:lnTo>
                  <a:pt x="128558" y="927630"/>
                </a:lnTo>
                <a:lnTo>
                  <a:pt x="102672" y="896175"/>
                </a:lnTo>
                <a:lnTo>
                  <a:pt x="79446" y="863583"/>
                </a:lnTo>
                <a:lnTo>
                  <a:pt x="58984" y="829925"/>
                </a:lnTo>
                <a:lnTo>
                  <a:pt x="41389" y="795273"/>
                </a:lnTo>
                <a:lnTo>
                  <a:pt x="26762" y="759698"/>
                </a:lnTo>
                <a:lnTo>
                  <a:pt x="15208" y="723272"/>
                </a:lnTo>
                <a:lnTo>
                  <a:pt x="6827" y="686066"/>
                </a:lnTo>
                <a:lnTo>
                  <a:pt x="1724" y="648151"/>
                </a:lnTo>
                <a:lnTo>
                  <a:pt x="0" y="6095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5715000" y="4572000"/>
            <a:ext cx="1680882" cy="1227044"/>
          </a:xfrm>
          <a:custGeom>
            <a:avLst/>
            <a:gdLst/>
            <a:ahLst/>
            <a:cxnLst/>
            <a:rect l="l" t="t" r="r" b="b"/>
            <a:pathLst>
              <a:path w="1905000" h="1390650">
                <a:moveTo>
                  <a:pt x="0" y="695324"/>
                </a:moveTo>
                <a:lnTo>
                  <a:pt x="1616" y="654468"/>
                </a:lnTo>
                <a:lnTo>
                  <a:pt x="6408" y="614234"/>
                </a:lnTo>
                <a:lnTo>
                  <a:pt x="14284" y="574687"/>
                </a:lnTo>
                <a:lnTo>
                  <a:pt x="25156" y="535892"/>
                </a:lnTo>
                <a:lnTo>
                  <a:pt x="38934" y="497915"/>
                </a:lnTo>
                <a:lnTo>
                  <a:pt x="55529" y="460820"/>
                </a:lnTo>
                <a:lnTo>
                  <a:pt x="74852" y="424672"/>
                </a:lnTo>
                <a:lnTo>
                  <a:pt x="96813" y="389538"/>
                </a:lnTo>
                <a:lnTo>
                  <a:pt x="121323" y="355482"/>
                </a:lnTo>
                <a:lnTo>
                  <a:pt x="148292" y="322569"/>
                </a:lnTo>
                <a:lnTo>
                  <a:pt x="177632" y="290865"/>
                </a:lnTo>
                <a:lnTo>
                  <a:pt x="209253" y="260434"/>
                </a:lnTo>
                <a:lnTo>
                  <a:pt x="243066" y="231343"/>
                </a:lnTo>
                <a:lnTo>
                  <a:pt x="278980" y="203655"/>
                </a:lnTo>
                <a:lnTo>
                  <a:pt x="316908" y="177438"/>
                </a:lnTo>
                <a:lnTo>
                  <a:pt x="356759" y="152755"/>
                </a:lnTo>
                <a:lnTo>
                  <a:pt x="398445" y="129671"/>
                </a:lnTo>
                <a:lnTo>
                  <a:pt x="441875" y="108253"/>
                </a:lnTo>
                <a:lnTo>
                  <a:pt x="486962" y="88565"/>
                </a:lnTo>
                <a:lnTo>
                  <a:pt x="533614" y="70673"/>
                </a:lnTo>
                <a:lnTo>
                  <a:pt x="581743" y="54642"/>
                </a:lnTo>
                <a:lnTo>
                  <a:pt x="631260" y="40536"/>
                </a:lnTo>
                <a:lnTo>
                  <a:pt x="682076" y="28422"/>
                </a:lnTo>
                <a:lnTo>
                  <a:pt x="734100" y="18364"/>
                </a:lnTo>
                <a:lnTo>
                  <a:pt x="787243" y="10427"/>
                </a:lnTo>
                <a:lnTo>
                  <a:pt x="841417" y="4677"/>
                </a:lnTo>
                <a:lnTo>
                  <a:pt x="896532" y="1180"/>
                </a:lnTo>
                <a:lnTo>
                  <a:pt x="952499" y="0"/>
                </a:lnTo>
                <a:lnTo>
                  <a:pt x="1008465" y="1180"/>
                </a:lnTo>
                <a:lnTo>
                  <a:pt x="1063580" y="4677"/>
                </a:lnTo>
                <a:lnTo>
                  <a:pt x="1117754" y="10427"/>
                </a:lnTo>
                <a:lnTo>
                  <a:pt x="1170898" y="18364"/>
                </a:lnTo>
                <a:lnTo>
                  <a:pt x="1222922" y="28422"/>
                </a:lnTo>
                <a:lnTo>
                  <a:pt x="1273737" y="40536"/>
                </a:lnTo>
                <a:lnTo>
                  <a:pt x="1323254" y="54642"/>
                </a:lnTo>
                <a:lnTo>
                  <a:pt x="1371384" y="70673"/>
                </a:lnTo>
                <a:lnTo>
                  <a:pt x="1418036" y="88565"/>
                </a:lnTo>
                <a:lnTo>
                  <a:pt x="1463122" y="108253"/>
                </a:lnTo>
                <a:lnTo>
                  <a:pt x="1506553" y="129671"/>
                </a:lnTo>
                <a:lnTo>
                  <a:pt x="1548238" y="152755"/>
                </a:lnTo>
                <a:lnTo>
                  <a:pt x="1588090" y="177438"/>
                </a:lnTo>
                <a:lnTo>
                  <a:pt x="1626017" y="203655"/>
                </a:lnTo>
                <a:lnTo>
                  <a:pt x="1661932" y="231343"/>
                </a:lnTo>
                <a:lnTo>
                  <a:pt x="1695745" y="260434"/>
                </a:lnTo>
                <a:lnTo>
                  <a:pt x="1727365" y="290865"/>
                </a:lnTo>
                <a:lnTo>
                  <a:pt x="1756705" y="322569"/>
                </a:lnTo>
                <a:lnTo>
                  <a:pt x="1783675" y="355482"/>
                </a:lnTo>
                <a:lnTo>
                  <a:pt x="1808185" y="389538"/>
                </a:lnTo>
                <a:lnTo>
                  <a:pt x="1830146" y="424672"/>
                </a:lnTo>
                <a:lnTo>
                  <a:pt x="1849469" y="460820"/>
                </a:lnTo>
                <a:lnTo>
                  <a:pt x="1866064" y="497915"/>
                </a:lnTo>
                <a:lnTo>
                  <a:pt x="1879842" y="535892"/>
                </a:lnTo>
                <a:lnTo>
                  <a:pt x="1890714" y="574687"/>
                </a:lnTo>
                <a:lnTo>
                  <a:pt x="1898590" y="614234"/>
                </a:lnTo>
                <a:lnTo>
                  <a:pt x="1903381" y="654468"/>
                </a:lnTo>
                <a:lnTo>
                  <a:pt x="1904998" y="695324"/>
                </a:lnTo>
                <a:lnTo>
                  <a:pt x="1903381" y="736179"/>
                </a:lnTo>
                <a:lnTo>
                  <a:pt x="1898590" y="776413"/>
                </a:lnTo>
                <a:lnTo>
                  <a:pt x="1890714" y="815960"/>
                </a:lnTo>
                <a:lnTo>
                  <a:pt x="1879842" y="854755"/>
                </a:lnTo>
                <a:lnTo>
                  <a:pt x="1866064" y="892732"/>
                </a:lnTo>
                <a:lnTo>
                  <a:pt x="1849469" y="929827"/>
                </a:lnTo>
                <a:lnTo>
                  <a:pt x="1830146" y="965975"/>
                </a:lnTo>
                <a:lnTo>
                  <a:pt x="1808185" y="1001109"/>
                </a:lnTo>
                <a:lnTo>
                  <a:pt x="1783675" y="1035165"/>
                </a:lnTo>
                <a:lnTo>
                  <a:pt x="1756705" y="1068078"/>
                </a:lnTo>
                <a:lnTo>
                  <a:pt x="1727365" y="1099782"/>
                </a:lnTo>
                <a:lnTo>
                  <a:pt x="1695745" y="1130213"/>
                </a:lnTo>
                <a:lnTo>
                  <a:pt x="1661932" y="1159304"/>
                </a:lnTo>
                <a:lnTo>
                  <a:pt x="1626017" y="1186992"/>
                </a:lnTo>
                <a:lnTo>
                  <a:pt x="1588090" y="1213209"/>
                </a:lnTo>
                <a:lnTo>
                  <a:pt x="1548238" y="1237893"/>
                </a:lnTo>
                <a:lnTo>
                  <a:pt x="1506553" y="1260976"/>
                </a:lnTo>
                <a:lnTo>
                  <a:pt x="1463122" y="1282394"/>
                </a:lnTo>
                <a:lnTo>
                  <a:pt x="1418036" y="1302082"/>
                </a:lnTo>
                <a:lnTo>
                  <a:pt x="1371384" y="1319974"/>
                </a:lnTo>
                <a:lnTo>
                  <a:pt x="1323254" y="1336006"/>
                </a:lnTo>
                <a:lnTo>
                  <a:pt x="1273737" y="1350112"/>
                </a:lnTo>
                <a:lnTo>
                  <a:pt x="1222922" y="1362226"/>
                </a:lnTo>
                <a:lnTo>
                  <a:pt x="1170898" y="1372284"/>
                </a:lnTo>
                <a:lnTo>
                  <a:pt x="1117754" y="1380221"/>
                </a:lnTo>
                <a:lnTo>
                  <a:pt x="1063580" y="1385970"/>
                </a:lnTo>
                <a:lnTo>
                  <a:pt x="1008465" y="1389468"/>
                </a:lnTo>
                <a:lnTo>
                  <a:pt x="952499" y="1390648"/>
                </a:lnTo>
                <a:lnTo>
                  <a:pt x="896532" y="1389468"/>
                </a:lnTo>
                <a:lnTo>
                  <a:pt x="841417" y="1385970"/>
                </a:lnTo>
                <a:lnTo>
                  <a:pt x="787243" y="1380221"/>
                </a:lnTo>
                <a:lnTo>
                  <a:pt x="734100" y="1372284"/>
                </a:lnTo>
                <a:lnTo>
                  <a:pt x="682076" y="1362226"/>
                </a:lnTo>
                <a:lnTo>
                  <a:pt x="631260" y="1350112"/>
                </a:lnTo>
                <a:lnTo>
                  <a:pt x="581743" y="1336006"/>
                </a:lnTo>
                <a:lnTo>
                  <a:pt x="533614" y="1319974"/>
                </a:lnTo>
                <a:lnTo>
                  <a:pt x="486962" y="1302082"/>
                </a:lnTo>
                <a:lnTo>
                  <a:pt x="441875" y="1282394"/>
                </a:lnTo>
                <a:lnTo>
                  <a:pt x="398445" y="1260976"/>
                </a:lnTo>
                <a:lnTo>
                  <a:pt x="356759" y="1237893"/>
                </a:lnTo>
                <a:lnTo>
                  <a:pt x="316908" y="1213209"/>
                </a:lnTo>
                <a:lnTo>
                  <a:pt x="278980" y="1186992"/>
                </a:lnTo>
                <a:lnTo>
                  <a:pt x="243066" y="1159304"/>
                </a:lnTo>
                <a:lnTo>
                  <a:pt x="209253" y="1130213"/>
                </a:lnTo>
                <a:lnTo>
                  <a:pt x="177632" y="1099782"/>
                </a:lnTo>
                <a:lnTo>
                  <a:pt x="148292" y="1068078"/>
                </a:lnTo>
                <a:lnTo>
                  <a:pt x="121323" y="1035165"/>
                </a:lnTo>
                <a:lnTo>
                  <a:pt x="96813" y="1001109"/>
                </a:lnTo>
                <a:lnTo>
                  <a:pt x="74852" y="965975"/>
                </a:lnTo>
                <a:lnTo>
                  <a:pt x="55529" y="929827"/>
                </a:lnTo>
                <a:lnTo>
                  <a:pt x="38934" y="892732"/>
                </a:lnTo>
                <a:lnTo>
                  <a:pt x="25156" y="854755"/>
                </a:lnTo>
                <a:lnTo>
                  <a:pt x="14284" y="815960"/>
                </a:lnTo>
                <a:lnTo>
                  <a:pt x="6408" y="776413"/>
                </a:lnTo>
                <a:lnTo>
                  <a:pt x="1616" y="736179"/>
                </a:lnTo>
                <a:lnTo>
                  <a:pt x="0" y="695324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252882" y="4168588"/>
            <a:ext cx="1882588" cy="1210235"/>
          </a:xfrm>
          <a:custGeom>
            <a:avLst/>
            <a:gdLst/>
            <a:ahLst/>
            <a:cxnLst/>
            <a:rect l="l" t="t" r="r" b="b"/>
            <a:pathLst>
              <a:path w="2133600" h="1371600">
                <a:moveTo>
                  <a:pt x="0" y="685799"/>
                </a:moveTo>
                <a:lnTo>
                  <a:pt x="6259" y="611074"/>
                </a:lnTo>
                <a:lnTo>
                  <a:pt x="24605" y="538679"/>
                </a:lnTo>
                <a:lnTo>
                  <a:pt x="54386" y="469033"/>
                </a:lnTo>
                <a:lnTo>
                  <a:pt x="73361" y="435372"/>
                </a:lnTo>
                <a:lnTo>
                  <a:pt x="94951" y="402555"/>
                </a:lnTo>
                <a:lnTo>
                  <a:pt x="119074" y="370635"/>
                </a:lnTo>
                <a:lnTo>
                  <a:pt x="145649" y="339663"/>
                </a:lnTo>
                <a:lnTo>
                  <a:pt x="174595" y="309692"/>
                </a:lnTo>
                <a:lnTo>
                  <a:pt x="205830" y="280775"/>
                </a:lnTo>
                <a:lnTo>
                  <a:pt x="239273" y="252963"/>
                </a:lnTo>
                <a:lnTo>
                  <a:pt x="274843" y="226309"/>
                </a:lnTo>
                <a:lnTo>
                  <a:pt x="312458" y="200865"/>
                </a:lnTo>
                <a:lnTo>
                  <a:pt x="352037" y="176684"/>
                </a:lnTo>
                <a:lnTo>
                  <a:pt x="393498" y="153818"/>
                </a:lnTo>
                <a:lnTo>
                  <a:pt x="436761" y="132319"/>
                </a:lnTo>
                <a:lnTo>
                  <a:pt x="481744" y="112239"/>
                </a:lnTo>
                <a:lnTo>
                  <a:pt x="528365" y="93631"/>
                </a:lnTo>
                <a:lnTo>
                  <a:pt x="576543" y="76547"/>
                </a:lnTo>
                <a:lnTo>
                  <a:pt x="626198" y="61039"/>
                </a:lnTo>
                <a:lnTo>
                  <a:pt x="677246" y="47160"/>
                </a:lnTo>
                <a:lnTo>
                  <a:pt x="729608" y="34962"/>
                </a:lnTo>
                <a:lnTo>
                  <a:pt x="783202" y="24497"/>
                </a:lnTo>
                <a:lnTo>
                  <a:pt x="837946" y="15817"/>
                </a:lnTo>
                <a:lnTo>
                  <a:pt x="893759" y="8975"/>
                </a:lnTo>
                <a:lnTo>
                  <a:pt x="950559" y="4024"/>
                </a:lnTo>
                <a:lnTo>
                  <a:pt x="1008267" y="1014"/>
                </a:lnTo>
                <a:lnTo>
                  <a:pt x="1066799" y="0"/>
                </a:lnTo>
                <a:lnTo>
                  <a:pt x="1125331" y="1014"/>
                </a:lnTo>
                <a:lnTo>
                  <a:pt x="1183039" y="4024"/>
                </a:lnTo>
                <a:lnTo>
                  <a:pt x="1239840" y="8975"/>
                </a:lnTo>
                <a:lnTo>
                  <a:pt x="1295653" y="15817"/>
                </a:lnTo>
                <a:lnTo>
                  <a:pt x="1350397" y="24497"/>
                </a:lnTo>
                <a:lnTo>
                  <a:pt x="1403991" y="34962"/>
                </a:lnTo>
                <a:lnTo>
                  <a:pt x="1456353" y="47160"/>
                </a:lnTo>
                <a:lnTo>
                  <a:pt x="1507402" y="61039"/>
                </a:lnTo>
                <a:lnTo>
                  <a:pt x="1557056" y="76547"/>
                </a:lnTo>
                <a:lnTo>
                  <a:pt x="1605234" y="93631"/>
                </a:lnTo>
                <a:lnTo>
                  <a:pt x="1651855" y="112239"/>
                </a:lnTo>
                <a:lnTo>
                  <a:pt x="1696838" y="132319"/>
                </a:lnTo>
                <a:lnTo>
                  <a:pt x="1740101" y="153818"/>
                </a:lnTo>
                <a:lnTo>
                  <a:pt x="1781562" y="176684"/>
                </a:lnTo>
                <a:lnTo>
                  <a:pt x="1821141" y="200865"/>
                </a:lnTo>
                <a:lnTo>
                  <a:pt x="1858756" y="226309"/>
                </a:lnTo>
                <a:lnTo>
                  <a:pt x="1894326" y="252963"/>
                </a:lnTo>
                <a:lnTo>
                  <a:pt x="1927769" y="280775"/>
                </a:lnTo>
                <a:lnTo>
                  <a:pt x="1959004" y="309692"/>
                </a:lnTo>
                <a:lnTo>
                  <a:pt x="1987949" y="339663"/>
                </a:lnTo>
                <a:lnTo>
                  <a:pt x="2014524" y="370635"/>
                </a:lnTo>
                <a:lnTo>
                  <a:pt x="2038648" y="402555"/>
                </a:lnTo>
                <a:lnTo>
                  <a:pt x="2060237" y="435372"/>
                </a:lnTo>
                <a:lnTo>
                  <a:pt x="2079212" y="469033"/>
                </a:lnTo>
                <a:lnTo>
                  <a:pt x="2095491" y="503486"/>
                </a:lnTo>
                <a:lnTo>
                  <a:pt x="2119636" y="574559"/>
                </a:lnTo>
                <a:lnTo>
                  <a:pt x="2132020" y="648171"/>
                </a:lnTo>
                <a:lnTo>
                  <a:pt x="2133598" y="685799"/>
                </a:lnTo>
                <a:lnTo>
                  <a:pt x="2132020" y="723427"/>
                </a:lnTo>
                <a:lnTo>
                  <a:pt x="2119636" y="797040"/>
                </a:lnTo>
                <a:lnTo>
                  <a:pt x="2095491" y="868113"/>
                </a:lnTo>
                <a:lnTo>
                  <a:pt x="2079212" y="902566"/>
                </a:lnTo>
                <a:lnTo>
                  <a:pt x="2060237" y="936227"/>
                </a:lnTo>
                <a:lnTo>
                  <a:pt x="2038648" y="969044"/>
                </a:lnTo>
                <a:lnTo>
                  <a:pt x="2014524" y="1000965"/>
                </a:lnTo>
                <a:lnTo>
                  <a:pt x="1987949" y="1031936"/>
                </a:lnTo>
                <a:lnTo>
                  <a:pt x="1959004" y="1061907"/>
                </a:lnTo>
                <a:lnTo>
                  <a:pt x="1927769" y="1090825"/>
                </a:lnTo>
                <a:lnTo>
                  <a:pt x="1894326" y="1118636"/>
                </a:lnTo>
                <a:lnTo>
                  <a:pt x="1858756" y="1145290"/>
                </a:lnTo>
                <a:lnTo>
                  <a:pt x="1821141" y="1170734"/>
                </a:lnTo>
                <a:lnTo>
                  <a:pt x="1781562" y="1194915"/>
                </a:lnTo>
                <a:lnTo>
                  <a:pt x="1740101" y="1217781"/>
                </a:lnTo>
                <a:lnTo>
                  <a:pt x="1696838" y="1239280"/>
                </a:lnTo>
                <a:lnTo>
                  <a:pt x="1651855" y="1259359"/>
                </a:lnTo>
                <a:lnTo>
                  <a:pt x="1605234" y="1277967"/>
                </a:lnTo>
                <a:lnTo>
                  <a:pt x="1557056" y="1295051"/>
                </a:lnTo>
                <a:lnTo>
                  <a:pt x="1507402" y="1310559"/>
                </a:lnTo>
                <a:lnTo>
                  <a:pt x="1456353" y="1324438"/>
                </a:lnTo>
                <a:lnTo>
                  <a:pt x="1403991" y="1336636"/>
                </a:lnTo>
                <a:lnTo>
                  <a:pt x="1350397" y="1347101"/>
                </a:lnTo>
                <a:lnTo>
                  <a:pt x="1295653" y="1355781"/>
                </a:lnTo>
                <a:lnTo>
                  <a:pt x="1239840" y="1362623"/>
                </a:lnTo>
                <a:lnTo>
                  <a:pt x="1183039" y="1367574"/>
                </a:lnTo>
                <a:lnTo>
                  <a:pt x="1125331" y="1370584"/>
                </a:lnTo>
                <a:lnTo>
                  <a:pt x="1066799" y="1371598"/>
                </a:lnTo>
                <a:lnTo>
                  <a:pt x="1008267" y="1370584"/>
                </a:lnTo>
                <a:lnTo>
                  <a:pt x="950559" y="1367574"/>
                </a:lnTo>
                <a:lnTo>
                  <a:pt x="893759" y="1362623"/>
                </a:lnTo>
                <a:lnTo>
                  <a:pt x="837946" y="1355781"/>
                </a:lnTo>
                <a:lnTo>
                  <a:pt x="783202" y="1347101"/>
                </a:lnTo>
                <a:lnTo>
                  <a:pt x="729608" y="1336636"/>
                </a:lnTo>
                <a:lnTo>
                  <a:pt x="677246" y="1324438"/>
                </a:lnTo>
                <a:lnTo>
                  <a:pt x="626198" y="1310559"/>
                </a:lnTo>
                <a:lnTo>
                  <a:pt x="576543" y="1295051"/>
                </a:lnTo>
                <a:lnTo>
                  <a:pt x="528365" y="1277967"/>
                </a:lnTo>
                <a:lnTo>
                  <a:pt x="481744" y="1259359"/>
                </a:lnTo>
                <a:lnTo>
                  <a:pt x="436761" y="1239280"/>
                </a:lnTo>
                <a:lnTo>
                  <a:pt x="393498" y="1217781"/>
                </a:lnTo>
                <a:lnTo>
                  <a:pt x="352037" y="1194915"/>
                </a:lnTo>
                <a:lnTo>
                  <a:pt x="312458" y="1170734"/>
                </a:lnTo>
                <a:lnTo>
                  <a:pt x="274843" y="1145290"/>
                </a:lnTo>
                <a:lnTo>
                  <a:pt x="239273" y="1118636"/>
                </a:lnTo>
                <a:lnTo>
                  <a:pt x="205830" y="1090825"/>
                </a:lnTo>
                <a:lnTo>
                  <a:pt x="174595" y="1061907"/>
                </a:lnTo>
                <a:lnTo>
                  <a:pt x="145649" y="1031936"/>
                </a:lnTo>
                <a:lnTo>
                  <a:pt x="119074" y="1000965"/>
                </a:lnTo>
                <a:lnTo>
                  <a:pt x="94951" y="969044"/>
                </a:lnTo>
                <a:lnTo>
                  <a:pt x="73361" y="936227"/>
                </a:lnTo>
                <a:lnTo>
                  <a:pt x="54386" y="902566"/>
                </a:lnTo>
                <a:lnTo>
                  <a:pt x="38107" y="868113"/>
                </a:lnTo>
                <a:lnTo>
                  <a:pt x="13962" y="797040"/>
                </a:lnTo>
                <a:lnTo>
                  <a:pt x="1578" y="723427"/>
                </a:lnTo>
                <a:lnTo>
                  <a:pt x="0" y="6857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42976"/>
              </p:ext>
            </p:extLst>
          </p:nvPr>
        </p:nvGraphicFramePr>
        <p:xfrm>
          <a:off x="4905375" y="1674277"/>
          <a:ext cx="3625100" cy="487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6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8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54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18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535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285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4791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7179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29527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Prob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0.30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0.25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2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2901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1485"/>
                        </a:spcBef>
                        <a:tabLst>
                          <a:tab pos="853440" algn="l"/>
                        </a:tabLst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	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772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438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25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72440">
                        <a:lnSpc>
                          <a:spcPts val="2645"/>
                        </a:lnSpc>
                        <a:spcBef>
                          <a:spcPts val="1115"/>
                        </a:spcBef>
                      </a:pPr>
                      <a:r>
                        <a:rPr sz="3200" baseline="23148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3200" spc="127" baseline="2314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946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62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775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978670" y="1308025"/>
            <a:ext cx="3493994" cy="3500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1206" marR="4483">
              <a:lnSpc>
                <a:spcPts val="2471"/>
              </a:lnSpc>
              <a:spcBef>
                <a:spcPts val="229"/>
              </a:spcBef>
            </a:pPr>
            <a:r>
              <a:rPr i="1" dirty="0">
                <a:solidFill>
                  <a:srgbClr val="3333CC"/>
                </a:solidFill>
                <a:latin typeface="Arial"/>
                <a:cs typeface="Arial"/>
              </a:rPr>
              <a:t>Example:</a:t>
            </a:r>
            <a:r>
              <a:rPr i="1" spc="-9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3333CC"/>
                </a:solidFill>
                <a:latin typeface="Arial"/>
                <a:cs typeface="Arial"/>
              </a:rPr>
              <a:t>Boolean  variables A, B,</a:t>
            </a:r>
            <a:r>
              <a:rPr i="1" spc="-137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133600"/>
            <a:ext cx="7848600" cy="4114800"/>
          </a:xfrm>
        </p:spPr>
        <p:txBody>
          <a:bodyPr/>
          <a:lstStyle/>
          <a:p>
            <a:r>
              <a:rPr lang="en-US" altLang="ko-KR" sz="2800"/>
              <a:t>Why?</a:t>
            </a:r>
          </a:p>
          <a:p>
            <a:pPr lvl="1"/>
            <a:r>
              <a:rPr lang="en-US" altLang="ko-KR"/>
              <a:t>Learn which news articles are of interest</a:t>
            </a:r>
          </a:p>
          <a:p>
            <a:pPr lvl="1"/>
            <a:r>
              <a:rPr lang="en-US" altLang="ko-KR"/>
              <a:t>Learn to classify web pages by topic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/>
          </a:p>
          <a:p>
            <a:r>
              <a:rPr lang="en-US" altLang="ko-KR" sz="2800"/>
              <a:t>Naive Bayes is among most effective algorithms</a:t>
            </a:r>
          </a:p>
          <a:p>
            <a:r>
              <a:rPr lang="en-US" altLang="ko-KR" sz="2800"/>
              <a:t>What attributes shall we use to represent text documents??</a:t>
            </a:r>
          </a:p>
          <a:p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36867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070" y="832112"/>
            <a:ext cx="7055530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2901918" algn="l"/>
              </a:tabLst>
            </a:pPr>
            <a:r>
              <a:rPr sz="3530" dirty="0">
                <a:solidFill>
                  <a:srgbClr val="000000"/>
                </a:solidFill>
              </a:rPr>
              <a:t>Baseline:</a:t>
            </a:r>
            <a:r>
              <a:rPr sz="3530" spc="-4" dirty="0">
                <a:solidFill>
                  <a:srgbClr val="000000"/>
                </a:solidFill>
              </a:rPr>
              <a:t> </a:t>
            </a:r>
            <a:r>
              <a:rPr sz="3530" dirty="0" smtClean="0">
                <a:solidFill>
                  <a:srgbClr val="000000"/>
                </a:solidFill>
              </a:rPr>
              <a:t>Bag</a:t>
            </a:r>
            <a:r>
              <a:rPr lang="en-IN" sz="3530" dirty="0" smtClean="0">
                <a:solidFill>
                  <a:srgbClr val="000000"/>
                </a:solidFill>
              </a:rPr>
              <a:t> </a:t>
            </a:r>
            <a:r>
              <a:rPr sz="3530" dirty="0" smtClean="0">
                <a:solidFill>
                  <a:srgbClr val="000000"/>
                </a:solidFill>
              </a:rPr>
              <a:t>of </a:t>
            </a:r>
            <a:r>
              <a:rPr sz="3530" spc="-4" dirty="0">
                <a:solidFill>
                  <a:srgbClr val="000000"/>
                </a:solidFill>
              </a:rPr>
              <a:t>Words</a:t>
            </a:r>
            <a:r>
              <a:rPr sz="3530" spc="-79" dirty="0">
                <a:solidFill>
                  <a:srgbClr val="000000"/>
                </a:solidFill>
              </a:rPr>
              <a:t> </a:t>
            </a:r>
            <a:r>
              <a:rPr sz="3530" dirty="0">
                <a:solidFill>
                  <a:srgbClr val="000000"/>
                </a:solidFill>
              </a:rPr>
              <a:t>Approach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656359" y="1882588"/>
            <a:ext cx="4059331" cy="416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156" y="1878386"/>
            <a:ext cx="4067735" cy="4176993"/>
          </a:xfrm>
          <a:custGeom>
            <a:avLst/>
            <a:gdLst/>
            <a:ahLst/>
            <a:cxnLst/>
            <a:rect l="l" t="t" r="r" b="b"/>
            <a:pathLst>
              <a:path w="4610100" h="4733925">
                <a:moveTo>
                  <a:pt x="0" y="0"/>
                </a:moveTo>
                <a:lnTo>
                  <a:pt x="4610099" y="0"/>
                </a:lnTo>
                <a:lnTo>
                  <a:pt x="4610099" y="4733919"/>
                </a:lnTo>
                <a:lnTo>
                  <a:pt x="0" y="473391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86465" y="1949823"/>
            <a:ext cx="1260662" cy="3864909"/>
          </a:xfrm>
          <a:custGeom>
            <a:avLst/>
            <a:gdLst/>
            <a:ahLst/>
            <a:cxnLst/>
            <a:rect l="l" t="t" r="r" b="b"/>
            <a:pathLst>
              <a:path w="1428750" h="4380230">
                <a:moveTo>
                  <a:pt x="0" y="0"/>
                </a:moveTo>
                <a:lnTo>
                  <a:pt x="1428748" y="0"/>
                </a:lnTo>
                <a:lnTo>
                  <a:pt x="1428748" y="4379906"/>
                </a:lnTo>
                <a:lnTo>
                  <a:pt x="0" y="4379906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67148" y="1873623"/>
            <a:ext cx="907676" cy="3947189"/>
          </a:xfrm>
          <a:prstGeom prst="rect">
            <a:avLst/>
          </a:prstGeom>
        </p:spPr>
        <p:txBody>
          <a:bodyPr vert="horz" wrap="square" lIns="0" tIns="116541" rIns="0" bIns="0" rtlCol="0">
            <a:spAutoFit/>
          </a:bodyPr>
          <a:lstStyle/>
          <a:p>
            <a:pPr>
              <a:spcBef>
                <a:spcPts val="918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rdv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rk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29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bout	2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al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l	2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777"/>
              </a:spcBef>
              <a:tabLst>
                <a:tab pos="806306" algn="l"/>
              </a:tabLst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Afr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ic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a	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pp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l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e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  <a:tabLst>
                <a:tab pos="806306" algn="l"/>
              </a:tabLst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a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nx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ous	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...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gas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777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...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865"/>
              </a:spcBef>
            </a:pP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oil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522782">
              <a:lnSpc>
                <a:spcPct val="151000"/>
              </a:lnSpc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…  </a:t>
            </a:r>
            <a:r>
              <a:rPr sz="1412" spc="-4" dirty="0">
                <a:solidFill>
                  <a:prstClr val="black"/>
                </a:solidFill>
                <a:latin typeface="Times New Roman"/>
                <a:cs typeface="Times New Roman"/>
              </a:rPr>
              <a:t>Zai</a:t>
            </a: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re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971" y="4238065"/>
            <a:ext cx="100853" cy="15594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>
              <a:spcBef>
                <a:spcPts val="88"/>
              </a:spcBef>
            </a:pPr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368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5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26"/>
              </a:spcBef>
            </a:pPr>
            <a:endParaRPr sz="1456">
              <a:solidFill>
                <a:prstClr val="black"/>
              </a:solidFill>
              <a:latin typeface="Times New Roman"/>
              <a:cs typeface="Times New Roman"/>
            </a:endParaRPr>
          </a:p>
          <a:p>
            <a:r>
              <a:rPr sz="1412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41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4524" y="3092824"/>
            <a:ext cx="1353110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528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77208" y="3055004"/>
            <a:ext cx="75640" cy="75640"/>
          </a:xfrm>
          <a:custGeom>
            <a:avLst/>
            <a:gdLst/>
            <a:ahLst/>
            <a:cxnLst/>
            <a:rect l="l" t="t" r="r" b="b"/>
            <a:pathLst>
              <a:path w="85725" h="85725">
                <a:moveTo>
                  <a:pt x="0" y="0"/>
                </a:moveTo>
                <a:lnTo>
                  <a:pt x="0" y="85725"/>
                </a:lnTo>
                <a:lnTo>
                  <a:pt x="85725" y="4286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5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902067" cy="49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2" y="1371600"/>
            <a:ext cx="8875059" cy="51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447800"/>
            <a:ext cx="8875059" cy="50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1498078"/>
            <a:ext cx="8875058" cy="45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8889999" cy="470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0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56132" cy="47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1542919"/>
            <a:ext cx="8875059" cy="46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8" y="1600200"/>
            <a:ext cx="8905503" cy="47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61963"/>
            <a:ext cx="4676775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907725" algn="l"/>
              </a:tabLst>
            </a:pPr>
            <a:r>
              <a:rPr sz="3530" spc="-4" dirty="0"/>
              <a:t>The	</a:t>
            </a:r>
            <a:r>
              <a:rPr sz="3530" dirty="0"/>
              <a:t>Joint</a:t>
            </a:r>
            <a:r>
              <a:rPr sz="3530" spc="-44" dirty="0"/>
              <a:t> </a:t>
            </a:r>
            <a:r>
              <a:rPr sz="3530" spc="-4" dirty="0"/>
              <a:t>Distribution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607360" y="1648386"/>
            <a:ext cx="4057650" cy="2975226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511576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Recipe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making a joint  </a:t>
            </a:r>
            <a:r>
              <a:rPr sz="2118" spc="-4" dirty="0">
                <a:latin typeface="Arial"/>
                <a:cs typeface="Arial"/>
              </a:rPr>
              <a:t>distribution </a:t>
            </a:r>
            <a:r>
              <a:rPr sz="2118" dirty="0">
                <a:latin typeface="Arial"/>
                <a:cs typeface="Arial"/>
              </a:rPr>
              <a:t>of M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variables:</a:t>
            </a:r>
          </a:p>
          <a:p>
            <a:pPr>
              <a:lnSpc>
                <a:spcPct val="100000"/>
              </a:lnSpc>
            </a:pPr>
            <a:endParaRPr sz="2162" dirty="0">
              <a:latin typeface="Times New Roman"/>
              <a:cs typeface="Times New Roman"/>
            </a:endParaRPr>
          </a:p>
          <a:p>
            <a:pPr marL="414640" marR="4483" indent="-403433">
              <a:lnSpc>
                <a:spcPct val="100699"/>
              </a:lnSpc>
              <a:buAutoNum type="arabicPeriod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Make a </a:t>
            </a:r>
            <a:r>
              <a:rPr sz="2118" spc="-4" dirty="0">
                <a:latin typeface="Arial"/>
                <a:cs typeface="Arial"/>
              </a:rPr>
              <a:t>truth table listing </a:t>
            </a:r>
            <a:r>
              <a:rPr sz="2118" dirty="0">
                <a:latin typeface="Arial"/>
                <a:cs typeface="Arial"/>
              </a:rPr>
              <a:t>all  </a:t>
            </a:r>
            <a:r>
              <a:rPr sz="2118" spc="-4" dirty="0">
                <a:latin typeface="Arial"/>
                <a:cs typeface="Arial"/>
              </a:rPr>
              <a:t>combinations </a:t>
            </a:r>
            <a:r>
              <a:rPr sz="2118" dirty="0">
                <a:latin typeface="Arial"/>
                <a:cs typeface="Arial"/>
              </a:rPr>
              <a:t>of values (M  Boolean variables </a:t>
            </a:r>
            <a:r>
              <a:rPr sz="2118" spc="-1041" dirty="0">
                <a:latin typeface="Wingdings"/>
                <a:cs typeface="Wingdings"/>
              </a:rPr>
              <a:t>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lang="en-IN" sz="2118" spc="35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Arial"/>
                <a:cs typeface="Arial"/>
              </a:rPr>
              <a:t>2</a:t>
            </a:r>
            <a:r>
              <a:rPr sz="2118" spc="-6" baseline="24305" dirty="0">
                <a:latin typeface="Arial"/>
                <a:cs typeface="Arial"/>
              </a:rPr>
              <a:t>M</a:t>
            </a:r>
            <a:r>
              <a:rPr sz="2118" spc="-291" baseline="2430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rows).</a:t>
            </a:r>
          </a:p>
          <a:p>
            <a:pPr>
              <a:spcBef>
                <a:spcPts val="35"/>
              </a:spcBef>
              <a:buFont typeface="Arial"/>
              <a:buAutoNum type="arabicPeriod"/>
            </a:pPr>
            <a:endParaRPr sz="2118" dirty="0">
              <a:latin typeface="Times New Roman"/>
              <a:cs typeface="Times New Roman"/>
            </a:endParaRPr>
          </a:p>
          <a:p>
            <a:pPr marL="414640" marR="48188" indent="-403433">
              <a:lnSpc>
                <a:spcPct val="100699"/>
              </a:lnSpc>
              <a:buAutoNum type="arabicPeriod"/>
              <a:tabLst>
                <a:tab pos="414079" algn="l"/>
                <a:tab pos="414640" algn="l"/>
              </a:tabLst>
            </a:pP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each </a:t>
            </a:r>
            <a:r>
              <a:rPr sz="2118" spc="-4" dirty="0">
                <a:latin typeface="Arial"/>
                <a:cs typeface="Arial"/>
              </a:rPr>
              <a:t>combination </a:t>
            </a:r>
            <a:r>
              <a:rPr sz="2118" dirty="0">
                <a:latin typeface="Arial"/>
                <a:cs typeface="Arial"/>
              </a:rPr>
              <a:t>of  values, say how probable it</a:t>
            </a:r>
            <a:r>
              <a:rPr sz="2118" spc="-10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6418" y="629752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588" y="4241523"/>
            <a:ext cx="1546412" cy="1075765"/>
          </a:xfrm>
          <a:custGeom>
            <a:avLst/>
            <a:gdLst/>
            <a:ahLst/>
            <a:cxnLst/>
            <a:rect l="l" t="t" r="r" b="b"/>
            <a:pathLst>
              <a:path w="1752600" h="1219200">
                <a:moveTo>
                  <a:pt x="0" y="609599"/>
                </a:moveTo>
                <a:lnTo>
                  <a:pt x="1724" y="571047"/>
                </a:lnTo>
                <a:lnTo>
                  <a:pt x="6827" y="533132"/>
                </a:lnTo>
                <a:lnTo>
                  <a:pt x="15208" y="495926"/>
                </a:lnTo>
                <a:lnTo>
                  <a:pt x="26762" y="459500"/>
                </a:lnTo>
                <a:lnTo>
                  <a:pt x="41389" y="423925"/>
                </a:lnTo>
                <a:lnTo>
                  <a:pt x="58984" y="389273"/>
                </a:lnTo>
                <a:lnTo>
                  <a:pt x="79446" y="355615"/>
                </a:lnTo>
                <a:lnTo>
                  <a:pt x="102672" y="323023"/>
                </a:lnTo>
                <a:lnTo>
                  <a:pt x="128558" y="291568"/>
                </a:lnTo>
                <a:lnTo>
                  <a:pt x="157003" y="261322"/>
                </a:lnTo>
                <a:lnTo>
                  <a:pt x="187904" y="232355"/>
                </a:lnTo>
                <a:lnTo>
                  <a:pt x="221157" y="204740"/>
                </a:lnTo>
                <a:lnTo>
                  <a:pt x="256662" y="178547"/>
                </a:lnTo>
                <a:lnTo>
                  <a:pt x="294314" y="153848"/>
                </a:lnTo>
                <a:lnTo>
                  <a:pt x="334011" y="130715"/>
                </a:lnTo>
                <a:lnTo>
                  <a:pt x="375650" y="109219"/>
                </a:lnTo>
                <a:lnTo>
                  <a:pt x="419130" y="89432"/>
                </a:lnTo>
                <a:lnTo>
                  <a:pt x="464346" y="71424"/>
                </a:lnTo>
                <a:lnTo>
                  <a:pt x="511197" y="55267"/>
                </a:lnTo>
                <a:lnTo>
                  <a:pt x="559580" y="41032"/>
                </a:lnTo>
                <a:lnTo>
                  <a:pt x="609392" y="28792"/>
                </a:lnTo>
                <a:lnTo>
                  <a:pt x="660531" y="18617"/>
                </a:lnTo>
                <a:lnTo>
                  <a:pt x="712894" y="10579"/>
                </a:lnTo>
                <a:lnTo>
                  <a:pt x="766378" y="4749"/>
                </a:lnTo>
                <a:lnTo>
                  <a:pt x="820880" y="1199"/>
                </a:lnTo>
                <a:lnTo>
                  <a:pt x="876299" y="0"/>
                </a:lnTo>
                <a:lnTo>
                  <a:pt x="931718" y="1199"/>
                </a:lnTo>
                <a:lnTo>
                  <a:pt x="986220" y="4749"/>
                </a:lnTo>
                <a:lnTo>
                  <a:pt x="1039705" y="10579"/>
                </a:lnTo>
                <a:lnTo>
                  <a:pt x="1092067" y="18617"/>
                </a:lnTo>
                <a:lnTo>
                  <a:pt x="1143206" y="28792"/>
                </a:lnTo>
                <a:lnTo>
                  <a:pt x="1193019" y="41032"/>
                </a:lnTo>
                <a:lnTo>
                  <a:pt x="1241402" y="55267"/>
                </a:lnTo>
                <a:lnTo>
                  <a:pt x="1288253" y="71424"/>
                </a:lnTo>
                <a:lnTo>
                  <a:pt x="1333469" y="89432"/>
                </a:lnTo>
                <a:lnTo>
                  <a:pt x="1376949" y="109219"/>
                </a:lnTo>
                <a:lnTo>
                  <a:pt x="1418588" y="130715"/>
                </a:lnTo>
                <a:lnTo>
                  <a:pt x="1458285" y="153848"/>
                </a:lnTo>
                <a:lnTo>
                  <a:pt x="1495937" y="178547"/>
                </a:lnTo>
                <a:lnTo>
                  <a:pt x="1531441" y="204740"/>
                </a:lnTo>
                <a:lnTo>
                  <a:pt x="1564695" y="232355"/>
                </a:lnTo>
                <a:lnTo>
                  <a:pt x="1595595" y="261322"/>
                </a:lnTo>
                <a:lnTo>
                  <a:pt x="1624040" y="291568"/>
                </a:lnTo>
                <a:lnTo>
                  <a:pt x="1649926" y="323023"/>
                </a:lnTo>
                <a:lnTo>
                  <a:pt x="1673152" y="355615"/>
                </a:lnTo>
                <a:lnTo>
                  <a:pt x="1693614" y="389273"/>
                </a:lnTo>
                <a:lnTo>
                  <a:pt x="1711209" y="423925"/>
                </a:lnTo>
                <a:lnTo>
                  <a:pt x="1725835" y="459500"/>
                </a:lnTo>
                <a:lnTo>
                  <a:pt x="1737390" y="495926"/>
                </a:lnTo>
                <a:lnTo>
                  <a:pt x="1745771" y="533132"/>
                </a:lnTo>
                <a:lnTo>
                  <a:pt x="1750874" y="571047"/>
                </a:lnTo>
                <a:lnTo>
                  <a:pt x="1752598" y="609599"/>
                </a:lnTo>
                <a:lnTo>
                  <a:pt x="1750874" y="648151"/>
                </a:lnTo>
                <a:lnTo>
                  <a:pt x="1745771" y="686066"/>
                </a:lnTo>
                <a:lnTo>
                  <a:pt x="1737390" y="723272"/>
                </a:lnTo>
                <a:lnTo>
                  <a:pt x="1725835" y="759698"/>
                </a:lnTo>
                <a:lnTo>
                  <a:pt x="1711209" y="795273"/>
                </a:lnTo>
                <a:lnTo>
                  <a:pt x="1693614" y="829925"/>
                </a:lnTo>
                <a:lnTo>
                  <a:pt x="1673152" y="863583"/>
                </a:lnTo>
                <a:lnTo>
                  <a:pt x="1649926" y="896175"/>
                </a:lnTo>
                <a:lnTo>
                  <a:pt x="1624040" y="927630"/>
                </a:lnTo>
                <a:lnTo>
                  <a:pt x="1595595" y="957877"/>
                </a:lnTo>
                <a:lnTo>
                  <a:pt x="1564695" y="986843"/>
                </a:lnTo>
                <a:lnTo>
                  <a:pt x="1531441" y="1014459"/>
                </a:lnTo>
                <a:lnTo>
                  <a:pt x="1495937" y="1040651"/>
                </a:lnTo>
                <a:lnTo>
                  <a:pt x="1458285" y="1065350"/>
                </a:lnTo>
                <a:lnTo>
                  <a:pt x="1418588" y="1088483"/>
                </a:lnTo>
                <a:lnTo>
                  <a:pt x="1376949" y="1109979"/>
                </a:lnTo>
                <a:lnTo>
                  <a:pt x="1333469" y="1129767"/>
                </a:lnTo>
                <a:lnTo>
                  <a:pt x="1288253" y="1147775"/>
                </a:lnTo>
                <a:lnTo>
                  <a:pt x="1241402" y="1163931"/>
                </a:lnTo>
                <a:lnTo>
                  <a:pt x="1193019" y="1178166"/>
                </a:lnTo>
                <a:lnTo>
                  <a:pt x="1143206" y="1190406"/>
                </a:lnTo>
                <a:lnTo>
                  <a:pt x="1092067" y="1200581"/>
                </a:lnTo>
                <a:lnTo>
                  <a:pt x="1039705" y="1208619"/>
                </a:lnTo>
                <a:lnTo>
                  <a:pt x="986220" y="1214449"/>
                </a:lnTo>
                <a:lnTo>
                  <a:pt x="931718" y="1217999"/>
                </a:lnTo>
                <a:lnTo>
                  <a:pt x="876299" y="1219199"/>
                </a:lnTo>
                <a:lnTo>
                  <a:pt x="820880" y="1217999"/>
                </a:lnTo>
                <a:lnTo>
                  <a:pt x="766378" y="1214449"/>
                </a:lnTo>
                <a:lnTo>
                  <a:pt x="712894" y="1208619"/>
                </a:lnTo>
                <a:lnTo>
                  <a:pt x="660531" y="1200581"/>
                </a:lnTo>
                <a:lnTo>
                  <a:pt x="609392" y="1190406"/>
                </a:lnTo>
                <a:lnTo>
                  <a:pt x="559580" y="1178166"/>
                </a:lnTo>
                <a:lnTo>
                  <a:pt x="511197" y="1163931"/>
                </a:lnTo>
                <a:lnTo>
                  <a:pt x="464346" y="1147775"/>
                </a:lnTo>
                <a:lnTo>
                  <a:pt x="419130" y="1129767"/>
                </a:lnTo>
                <a:lnTo>
                  <a:pt x="375650" y="1109979"/>
                </a:lnTo>
                <a:lnTo>
                  <a:pt x="334011" y="1088483"/>
                </a:lnTo>
                <a:lnTo>
                  <a:pt x="294314" y="1065350"/>
                </a:lnTo>
                <a:lnTo>
                  <a:pt x="256662" y="1040651"/>
                </a:lnTo>
                <a:lnTo>
                  <a:pt x="221157" y="1014459"/>
                </a:lnTo>
                <a:lnTo>
                  <a:pt x="187904" y="986843"/>
                </a:lnTo>
                <a:lnTo>
                  <a:pt x="157003" y="957877"/>
                </a:lnTo>
                <a:lnTo>
                  <a:pt x="128558" y="927630"/>
                </a:lnTo>
                <a:lnTo>
                  <a:pt x="102672" y="896175"/>
                </a:lnTo>
                <a:lnTo>
                  <a:pt x="79446" y="863583"/>
                </a:lnTo>
                <a:lnTo>
                  <a:pt x="58984" y="829925"/>
                </a:lnTo>
                <a:lnTo>
                  <a:pt x="41389" y="795273"/>
                </a:lnTo>
                <a:lnTo>
                  <a:pt x="26762" y="759698"/>
                </a:lnTo>
                <a:lnTo>
                  <a:pt x="15208" y="723272"/>
                </a:lnTo>
                <a:lnTo>
                  <a:pt x="6827" y="686066"/>
                </a:lnTo>
                <a:lnTo>
                  <a:pt x="1724" y="648151"/>
                </a:lnTo>
                <a:lnTo>
                  <a:pt x="0" y="6095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5715000" y="4712170"/>
            <a:ext cx="1680882" cy="1227044"/>
          </a:xfrm>
          <a:custGeom>
            <a:avLst/>
            <a:gdLst/>
            <a:ahLst/>
            <a:cxnLst/>
            <a:rect l="l" t="t" r="r" b="b"/>
            <a:pathLst>
              <a:path w="1905000" h="1390650">
                <a:moveTo>
                  <a:pt x="0" y="695324"/>
                </a:moveTo>
                <a:lnTo>
                  <a:pt x="1616" y="654468"/>
                </a:lnTo>
                <a:lnTo>
                  <a:pt x="6408" y="614234"/>
                </a:lnTo>
                <a:lnTo>
                  <a:pt x="14284" y="574687"/>
                </a:lnTo>
                <a:lnTo>
                  <a:pt x="25156" y="535892"/>
                </a:lnTo>
                <a:lnTo>
                  <a:pt x="38934" y="497915"/>
                </a:lnTo>
                <a:lnTo>
                  <a:pt x="55529" y="460820"/>
                </a:lnTo>
                <a:lnTo>
                  <a:pt x="74852" y="424672"/>
                </a:lnTo>
                <a:lnTo>
                  <a:pt x="96813" y="389538"/>
                </a:lnTo>
                <a:lnTo>
                  <a:pt x="121323" y="355482"/>
                </a:lnTo>
                <a:lnTo>
                  <a:pt x="148292" y="322569"/>
                </a:lnTo>
                <a:lnTo>
                  <a:pt x="177632" y="290865"/>
                </a:lnTo>
                <a:lnTo>
                  <a:pt x="209253" y="260434"/>
                </a:lnTo>
                <a:lnTo>
                  <a:pt x="243066" y="231343"/>
                </a:lnTo>
                <a:lnTo>
                  <a:pt x="278980" y="203655"/>
                </a:lnTo>
                <a:lnTo>
                  <a:pt x="316908" y="177438"/>
                </a:lnTo>
                <a:lnTo>
                  <a:pt x="356759" y="152755"/>
                </a:lnTo>
                <a:lnTo>
                  <a:pt x="398445" y="129671"/>
                </a:lnTo>
                <a:lnTo>
                  <a:pt x="441875" y="108253"/>
                </a:lnTo>
                <a:lnTo>
                  <a:pt x="486962" y="88565"/>
                </a:lnTo>
                <a:lnTo>
                  <a:pt x="533614" y="70673"/>
                </a:lnTo>
                <a:lnTo>
                  <a:pt x="581743" y="54642"/>
                </a:lnTo>
                <a:lnTo>
                  <a:pt x="631260" y="40536"/>
                </a:lnTo>
                <a:lnTo>
                  <a:pt x="682076" y="28422"/>
                </a:lnTo>
                <a:lnTo>
                  <a:pt x="734100" y="18364"/>
                </a:lnTo>
                <a:lnTo>
                  <a:pt x="787243" y="10427"/>
                </a:lnTo>
                <a:lnTo>
                  <a:pt x="841417" y="4677"/>
                </a:lnTo>
                <a:lnTo>
                  <a:pt x="896532" y="1180"/>
                </a:lnTo>
                <a:lnTo>
                  <a:pt x="952499" y="0"/>
                </a:lnTo>
                <a:lnTo>
                  <a:pt x="1008465" y="1180"/>
                </a:lnTo>
                <a:lnTo>
                  <a:pt x="1063580" y="4677"/>
                </a:lnTo>
                <a:lnTo>
                  <a:pt x="1117754" y="10427"/>
                </a:lnTo>
                <a:lnTo>
                  <a:pt x="1170898" y="18364"/>
                </a:lnTo>
                <a:lnTo>
                  <a:pt x="1222922" y="28422"/>
                </a:lnTo>
                <a:lnTo>
                  <a:pt x="1273737" y="40536"/>
                </a:lnTo>
                <a:lnTo>
                  <a:pt x="1323254" y="54642"/>
                </a:lnTo>
                <a:lnTo>
                  <a:pt x="1371384" y="70673"/>
                </a:lnTo>
                <a:lnTo>
                  <a:pt x="1418036" y="88565"/>
                </a:lnTo>
                <a:lnTo>
                  <a:pt x="1463122" y="108253"/>
                </a:lnTo>
                <a:lnTo>
                  <a:pt x="1506553" y="129671"/>
                </a:lnTo>
                <a:lnTo>
                  <a:pt x="1548238" y="152755"/>
                </a:lnTo>
                <a:lnTo>
                  <a:pt x="1588090" y="177438"/>
                </a:lnTo>
                <a:lnTo>
                  <a:pt x="1626017" y="203655"/>
                </a:lnTo>
                <a:lnTo>
                  <a:pt x="1661932" y="231343"/>
                </a:lnTo>
                <a:lnTo>
                  <a:pt x="1695745" y="260434"/>
                </a:lnTo>
                <a:lnTo>
                  <a:pt x="1727365" y="290865"/>
                </a:lnTo>
                <a:lnTo>
                  <a:pt x="1756705" y="322569"/>
                </a:lnTo>
                <a:lnTo>
                  <a:pt x="1783675" y="355482"/>
                </a:lnTo>
                <a:lnTo>
                  <a:pt x="1808185" y="389538"/>
                </a:lnTo>
                <a:lnTo>
                  <a:pt x="1830146" y="424672"/>
                </a:lnTo>
                <a:lnTo>
                  <a:pt x="1849469" y="460820"/>
                </a:lnTo>
                <a:lnTo>
                  <a:pt x="1866064" y="497915"/>
                </a:lnTo>
                <a:lnTo>
                  <a:pt x="1879842" y="535892"/>
                </a:lnTo>
                <a:lnTo>
                  <a:pt x="1890714" y="574687"/>
                </a:lnTo>
                <a:lnTo>
                  <a:pt x="1898590" y="614234"/>
                </a:lnTo>
                <a:lnTo>
                  <a:pt x="1903381" y="654468"/>
                </a:lnTo>
                <a:lnTo>
                  <a:pt x="1904998" y="695324"/>
                </a:lnTo>
                <a:lnTo>
                  <a:pt x="1903381" y="736179"/>
                </a:lnTo>
                <a:lnTo>
                  <a:pt x="1898590" y="776413"/>
                </a:lnTo>
                <a:lnTo>
                  <a:pt x="1890714" y="815960"/>
                </a:lnTo>
                <a:lnTo>
                  <a:pt x="1879842" y="854755"/>
                </a:lnTo>
                <a:lnTo>
                  <a:pt x="1866064" y="892732"/>
                </a:lnTo>
                <a:lnTo>
                  <a:pt x="1849469" y="929827"/>
                </a:lnTo>
                <a:lnTo>
                  <a:pt x="1830146" y="965975"/>
                </a:lnTo>
                <a:lnTo>
                  <a:pt x="1808185" y="1001109"/>
                </a:lnTo>
                <a:lnTo>
                  <a:pt x="1783675" y="1035165"/>
                </a:lnTo>
                <a:lnTo>
                  <a:pt x="1756705" y="1068078"/>
                </a:lnTo>
                <a:lnTo>
                  <a:pt x="1727365" y="1099782"/>
                </a:lnTo>
                <a:lnTo>
                  <a:pt x="1695745" y="1130213"/>
                </a:lnTo>
                <a:lnTo>
                  <a:pt x="1661932" y="1159304"/>
                </a:lnTo>
                <a:lnTo>
                  <a:pt x="1626017" y="1186992"/>
                </a:lnTo>
                <a:lnTo>
                  <a:pt x="1588090" y="1213209"/>
                </a:lnTo>
                <a:lnTo>
                  <a:pt x="1548238" y="1237893"/>
                </a:lnTo>
                <a:lnTo>
                  <a:pt x="1506553" y="1260976"/>
                </a:lnTo>
                <a:lnTo>
                  <a:pt x="1463122" y="1282394"/>
                </a:lnTo>
                <a:lnTo>
                  <a:pt x="1418036" y="1302082"/>
                </a:lnTo>
                <a:lnTo>
                  <a:pt x="1371384" y="1319974"/>
                </a:lnTo>
                <a:lnTo>
                  <a:pt x="1323254" y="1336006"/>
                </a:lnTo>
                <a:lnTo>
                  <a:pt x="1273737" y="1350112"/>
                </a:lnTo>
                <a:lnTo>
                  <a:pt x="1222922" y="1362226"/>
                </a:lnTo>
                <a:lnTo>
                  <a:pt x="1170898" y="1372284"/>
                </a:lnTo>
                <a:lnTo>
                  <a:pt x="1117754" y="1380221"/>
                </a:lnTo>
                <a:lnTo>
                  <a:pt x="1063580" y="1385970"/>
                </a:lnTo>
                <a:lnTo>
                  <a:pt x="1008465" y="1389468"/>
                </a:lnTo>
                <a:lnTo>
                  <a:pt x="952499" y="1390648"/>
                </a:lnTo>
                <a:lnTo>
                  <a:pt x="896532" y="1389468"/>
                </a:lnTo>
                <a:lnTo>
                  <a:pt x="841417" y="1385970"/>
                </a:lnTo>
                <a:lnTo>
                  <a:pt x="787243" y="1380221"/>
                </a:lnTo>
                <a:lnTo>
                  <a:pt x="734100" y="1372284"/>
                </a:lnTo>
                <a:lnTo>
                  <a:pt x="682076" y="1362226"/>
                </a:lnTo>
                <a:lnTo>
                  <a:pt x="631260" y="1350112"/>
                </a:lnTo>
                <a:lnTo>
                  <a:pt x="581743" y="1336006"/>
                </a:lnTo>
                <a:lnTo>
                  <a:pt x="533614" y="1319974"/>
                </a:lnTo>
                <a:lnTo>
                  <a:pt x="486962" y="1302082"/>
                </a:lnTo>
                <a:lnTo>
                  <a:pt x="441875" y="1282394"/>
                </a:lnTo>
                <a:lnTo>
                  <a:pt x="398445" y="1260976"/>
                </a:lnTo>
                <a:lnTo>
                  <a:pt x="356759" y="1237893"/>
                </a:lnTo>
                <a:lnTo>
                  <a:pt x="316908" y="1213209"/>
                </a:lnTo>
                <a:lnTo>
                  <a:pt x="278980" y="1186992"/>
                </a:lnTo>
                <a:lnTo>
                  <a:pt x="243066" y="1159304"/>
                </a:lnTo>
                <a:lnTo>
                  <a:pt x="209253" y="1130213"/>
                </a:lnTo>
                <a:lnTo>
                  <a:pt x="177632" y="1099782"/>
                </a:lnTo>
                <a:lnTo>
                  <a:pt x="148292" y="1068078"/>
                </a:lnTo>
                <a:lnTo>
                  <a:pt x="121323" y="1035165"/>
                </a:lnTo>
                <a:lnTo>
                  <a:pt x="96813" y="1001109"/>
                </a:lnTo>
                <a:lnTo>
                  <a:pt x="74852" y="965975"/>
                </a:lnTo>
                <a:lnTo>
                  <a:pt x="55529" y="929827"/>
                </a:lnTo>
                <a:lnTo>
                  <a:pt x="38934" y="892732"/>
                </a:lnTo>
                <a:lnTo>
                  <a:pt x="25156" y="854755"/>
                </a:lnTo>
                <a:lnTo>
                  <a:pt x="14284" y="815960"/>
                </a:lnTo>
                <a:lnTo>
                  <a:pt x="6408" y="776413"/>
                </a:lnTo>
                <a:lnTo>
                  <a:pt x="1616" y="736179"/>
                </a:lnTo>
                <a:lnTo>
                  <a:pt x="0" y="695324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252882" y="4308758"/>
            <a:ext cx="1882588" cy="1210235"/>
          </a:xfrm>
          <a:custGeom>
            <a:avLst/>
            <a:gdLst/>
            <a:ahLst/>
            <a:cxnLst/>
            <a:rect l="l" t="t" r="r" b="b"/>
            <a:pathLst>
              <a:path w="2133600" h="1371600">
                <a:moveTo>
                  <a:pt x="0" y="685799"/>
                </a:moveTo>
                <a:lnTo>
                  <a:pt x="6259" y="611074"/>
                </a:lnTo>
                <a:lnTo>
                  <a:pt x="24605" y="538679"/>
                </a:lnTo>
                <a:lnTo>
                  <a:pt x="54386" y="469033"/>
                </a:lnTo>
                <a:lnTo>
                  <a:pt x="73361" y="435372"/>
                </a:lnTo>
                <a:lnTo>
                  <a:pt x="94951" y="402555"/>
                </a:lnTo>
                <a:lnTo>
                  <a:pt x="119074" y="370635"/>
                </a:lnTo>
                <a:lnTo>
                  <a:pt x="145649" y="339663"/>
                </a:lnTo>
                <a:lnTo>
                  <a:pt x="174595" y="309692"/>
                </a:lnTo>
                <a:lnTo>
                  <a:pt x="205830" y="280775"/>
                </a:lnTo>
                <a:lnTo>
                  <a:pt x="239273" y="252963"/>
                </a:lnTo>
                <a:lnTo>
                  <a:pt x="274843" y="226309"/>
                </a:lnTo>
                <a:lnTo>
                  <a:pt x="312458" y="200865"/>
                </a:lnTo>
                <a:lnTo>
                  <a:pt x="352037" y="176684"/>
                </a:lnTo>
                <a:lnTo>
                  <a:pt x="393498" y="153818"/>
                </a:lnTo>
                <a:lnTo>
                  <a:pt x="436761" y="132319"/>
                </a:lnTo>
                <a:lnTo>
                  <a:pt x="481744" y="112239"/>
                </a:lnTo>
                <a:lnTo>
                  <a:pt x="528365" y="93631"/>
                </a:lnTo>
                <a:lnTo>
                  <a:pt x="576543" y="76547"/>
                </a:lnTo>
                <a:lnTo>
                  <a:pt x="626198" y="61039"/>
                </a:lnTo>
                <a:lnTo>
                  <a:pt x="677246" y="47160"/>
                </a:lnTo>
                <a:lnTo>
                  <a:pt x="729608" y="34962"/>
                </a:lnTo>
                <a:lnTo>
                  <a:pt x="783202" y="24497"/>
                </a:lnTo>
                <a:lnTo>
                  <a:pt x="837946" y="15817"/>
                </a:lnTo>
                <a:lnTo>
                  <a:pt x="893759" y="8975"/>
                </a:lnTo>
                <a:lnTo>
                  <a:pt x="950559" y="4024"/>
                </a:lnTo>
                <a:lnTo>
                  <a:pt x="1008267" y="1014"/>
                </a:lnTo>
                <a:lnTo>
                  <a:pt x="1066799" y="0"/>
                </a:lnTo>
                <a:lnTo>
                  <a:pt x="1125331" y="1014"/>
                </a:lnTo>
                <a:lnTo>
                  <a:pt x="1183039" y="4024"/>
                </a:lnTo>
                <a:lnTo>
                  <a:pt x="1239840" y="8975"/>
                </a:lnTo>
                <a:lnTo>
                  <a:pt x="1295653" y="15817"/>
                </a:lnTo>
                <a:lnTo>
                  <a:pt x="1350397" y="24497"/>
                </a:lnTo>
                <a:lnTo>
                  <a:pt x="1403991" y="34962"/>
                </a:lnTo>
                <a:lnTo>
                  <a:pt x="1456353" y="47160"/>
                </a:lnTo>
                <a:lnTo>
                  <a:pt x="1507402" y="61039"/>
                </a:lnTo>
                <a:lnTo>
                  <a:pt x="1557056" y="76547"/>
                </a:lnTo>
                <a:lnTo>
                  <a:pt x="1605234" y="93631"/>
                </a:lnTo>
                <a:lnTo>
                  <a:pt x="1651855" y="112239"/>
                </a:lnTo>
                <a:lnTo>
                  <a:pt x="1696838" y="132319"/>
                </a:lnTo>
                <a:lnTo>
                  <a:pt x="1740101" y="153818"/>
                </a:lnTo>
                <a:lnTo>
                  <a:pt x="1781562" y="176684"/>
                </a:lnTo>
                <a:lnTo>
                  <a:pt x="1821141" y="200865"/>
                </a:lnTo>
                <a:lnTo>
                  <a:pt x="1858756" y="226309"/>
                </a:lnTo>
                <a:lnTo>
                  <a:pt x="1894326" y="252963"/>
                </a:lnTo>
                <a:lnTo>
                  <a:pt x="1927769" y="280775"/>
                </a:lnTo>
                <a:lnTo>
                  <a:pt x="1959004" y="309692"/>
                </a:lnTo>
                <a:lnTo>
                  <a:pt x="1987949" y="339663"/>
                </a:lnTo>
                <a:lnTo>
                  <a:pt x="2014524" y="370635"/>
                </a:lnTo>
                <a:lnTo>
                  <a:pt x="2038648" y="402555"/>
                </a:lnTo>
                <a:lnTo>
                  <a:pt x="2060237" y="435372"/>
                </a:lnTo>
                <a:lnTo>
                  <a:pt x="2079212" y="469033"/>
                </a:lnTo>
                <a:lnTo>
                  <a:pt x="2095491" y="503486"/>
                </a:lnTo>
                <a:lnTo>
                  <a:pt x="2119636" y="574559"/>
                </a:lnTo>
                <a:lnTo>
                  <a:pt x="2132020" y="648171"/>
                </a:lnTo>
                <a:lnTo>
                  <a:pt x="2133598" y="685799"/>
                </a:lnTo>
                <a:lnTo>
                  <a:pt x="2132020" y="723427"/>
                </a:lnTo>
                <a:lnTo>
                  <a:pt x="2119636" y="797040"/>
                </a:lnTo>
                <a:lnTo>
                  <a:pt x="2095491" y="868113"/>
                </a:lnTo>
                <a:lnTo>
                  <a:pt x="2079212" y="902566"/>
                </a:lnTo>
                <a:lnTo>
                  <a:pt x="2060237" y="936227"/>
                </a:lnTo>
                <a:lnTo>
                  <a:pt x="2038648" y="969044"/>
                </a:lnTo>
                <a:lnTo>
                  <a:pt x="2014524" y="1000965"/>
                </a:lnTo>
                <a:lnTo>
                  <a:pt x="1987949" y="1031936"/>
                </a:lnTo>
                <a:lnTo>
                  <a:pt x="1959004" y="1061907"/>
                </a:lnTo>
                <a:lnTo>
                  <a:pt x="1927769" y="1090825"/>
                </a:lnTo>
                <a:lnTo>
                  <a:pt x="1894326" y="1118636"/>
                </a:lnTo>
                <a:lnTo>
                  <a:pt x="1858756" y="1145290"/>
                </a:lnTo>
                <a:lnTo>
                  <a:pt x="1821141" y="1170734"/>
                </a:lnTo>
                <a:lnTo>
                  <a:pt x="1781562" y="1194915"/>
                </a:lnTo>
                <a:lnTo>
                  <a:pt x="1740101" y="1217781"/>
                </a:lnTo>
                <a:lnTo>
                  <a:pt x="1696838" y="1239280"/>
                </a:lnTo>
                <a:lnTo>
                  <a:pt x="1651855" y="1259359"/>
                </a:lnTo>
                <a:lnTo>
                  <a:pt x="1605234" y="1277967"/>
                </a:lnTo>
                <a:lnTo>
                  <a:pt x="1557056" y="1295051"/>
                </a:lnTo>
                <a:lnTo>
                  <a:pt x="1507402" y="1310559"/>
                </a:lnTo>
                <a:lnTo>
                  <a:pt x="1456353" y="1324438"/>
                </a:lnTo>
                <a:lnTo>
                  <a:pt x="1403991" y="1336636"/>
                </a:lnTo>
                <a:lnTo>
                  <a:pt x="1350397" y="1347101"/>
                </a:lnTo>
                <a:lnTo>
                  <a:pt x="1295653" y="1355781"/>
                </a:lnTo>
                <a:lnTo>
                  <a:pt x="1239840" y="1362623"/>
                </a:lnTo>
                <a:lnTo>
                  <a:pt x="1183039" y="1367574"/>
                </a:lnTo>
                <a:lnTo>
                  <a:pt x="1125331" y="1370584"/>
                </a:lnTo>
                <a:lnTo>
                  <a:pt x="1066799" y="1371598"/>
                </a:lnTo>
                <a:lnTo>
                  <a:pt x="1008267" y="1370584"/>
                </a:lnTo>
                <a:lnTo>
                  <a:pt x="950559" y="1367574"/>
                </a:lnTo>
                <a:lnTo>
                  <a:pt x="893759" y="1362623"/>
                </a:lnTo>
                <a:lnTo>
                  <a:pt x="837946" y="1355781"/>
                </a:lnTo>
                <a:lnTo>
                  <a:pt x="783202" y="1347101"/>
                </a:lnTo>
                <a:lnTo>
                  <a:pt x="729608" y="1336636"/>
                </a:lnTo>
                <a:lnTo>
                  <a:pt x="677246" y="1324438"/>
                </a:lnTo>
                <a:lnTo>
                  <a:pt x="626198" y="1310559"/>
                </a:lnTo>
                <a:lnTo>
                  <a:pt x="576543" y="1295051"/>
                </a:lnTo>
                <a:lnTo>
                  <a:pt x="528365" y="1277967"/>
                </a:lnTo>
                <a:lnTo>
                  <a:pt x="481744" y="1259359"/>
                </a:lnTo>
                <a:lnTo>
                  <a:pt x="436761" y="1239280"/>
                </a:lnTo>
                <a:lnTo>
                  <a:pt x="393498" y="1217781"/>
                </a:lnTo>
                <a:lnTo>
                  <a:pt x="352037" y="1194915"/>
                </a:lnTo>
                <a:lnTo>
                  <a:pt x="312458" y="1170734"/>
                </a:lnTo>
                <a:lnTo>
                  <a:pt x="274843" y="1145290"/>
                </a:lnTo>
                <a:lnTo>
                  <a:pt x="239273" y="1118636"/>
                </a:lnTo>
                <a:lnTo>
                  <a:pt x="205830" y="1090825"/>
                </a:lnTo>
                <a:lnTo>
                  <a:pt x="174595" y="1061907"/>
                </a:lnTo>
                <a:lnTo>
                  <a:pt x="145649" y="1031936"/>
                </a:lnTo>
                <a:lnTo>
                  <a:pt x="119074" y="1000965"/>
                </a:lnTo>
                <a:lnTo>
                  <a:pt x="94951" y="969044"/>
                </a:lnTo>
                <a:lnTo>
                  <a:pt x="73361" y="936227"/>
                </a:lnTo>
                <a:lnTo>
                  <a:pt x="54386" y="902566"/>
                </a:lnTo>
                <a:lnTo>
                  <a:pt x="38107" y="868113"/>
                </a:lnTo>
                <a:lnTo>
                  <a:pt x="13962" y="797040"/>
                </a:lnTo>
                <a:lnTo>
                  <a:pt x="1578" y="723427"/>
                </a:lnTo>
                <a:lnTo>
                  <a:pt x="0" y="6857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74343"/>
              </p:ext>
            </p:extLst>
          </p:nvPr>
        </p:nvGraphicFramePr>
        <p:xfrm>
          <a:off x="4839107" y="1673974"/>
          <a:ext cx="3625100" cy="487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6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8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54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18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535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285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4791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7179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29527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Prob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0.30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0.25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2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2901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1485"/>
                        </a:spcBef>
                        <a:tabLst>
                          <a:tab pos="853440" algn="l"/>
                        </a:tabLst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	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772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438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25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72440">
                        <a:lnSpc>
                          <a:spcPts val="2645"/>
                        </a:lnSpc>
                        <a:spcBef>
                          <a:spcPts val="1115"/>
                        </a:spcBef>
                      </a:pPr>
                      <a:r>
                        <a:rPr sz="3200" baseline="23148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3200" spc="127" baseline="2314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946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62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775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882403" y="1287634"/>
            <a:ext cx="3951194" cy="3500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1206" marR="4483">
              <a:lnSpc>
                <a:spcPts val="2471"/>
              </a:lnSpc>
              <a:spcBef>
                <a:spcPts val="229"/>
              </a:spcBef>
            </a:pP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Example:</a:t>
            </a:r>
            <a:r>
              <a:rPr sz="1800" i="1" spc="-9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Boolean  variables A, B,</a:t>
            </a:r>
            <a:r>
              <a:rPr sz="1800" i="1" spc="-137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Twenty NewsGroups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57400"/>
            <a:ext cx="7848600" cy="4343400"/>
          </a:xfrm>
        </p:spPr>
        <p:txBody>
          <a:bodyPr/>
          <a:lstStyle/>
          <a:p>
            <a:r>
              <a:rPr lang="en-US" altLang="ko-KR" sz="2400"/>
              <a:t>Given 1000 training documents from each group Learn to classify new documents according to which newsgroup it came from</a:t>
            </a:r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endParaRPr lang="en-US" altLang="ko-KR" sz="1800"/>
          </a:p>
          <a:p>
            <a:r>
              <a:rPr lang="en-US" altLang="ko-KR" sz="2400"/>
              <a:t>Naive Bayes: 89% classification accuracy</a:t>
            </a:r>
          </a:p>
        </p:txBody>
      </p:sp>
      <p:graphicFrame>
        <p:nvGraphicFramePr>
          <p:cNvPr id="223303" name="Group 71"/>
          <p:cNvGraphicFramePr>
            <a:graphicFrameLocks noGrp="1"/>
          </p:cNvGraphicFramePr>
          <p:nvPr/>
        </p:nvGraphicFramePr>
        <p:xfrm>
          <a:off x="685800" y="3505200"/>
          <a:ext cx="8229600" cy="2194560"/>
        </p:xfrm>
        <a:graphic>
          <a:graphicData uri="http://schemas.openxmlformats.org/drawingml/2006/table">
            <a:tbl>
              <a:tblPr/>
              <a:tblGrid>
                <a:gridCol w="2667000"/>
                <a:gridCol w="1828800"/>
                <a:gridCol w="2133600"/>
                <a:gridCol w="1600200"/>
              </a:tblGrid>
              <a:tr h="1277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comp.graphics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comp.os.ms-windows.misc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comp.sys.ibm.pc.hardware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comp.sys.mac.hardware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comp.windows.x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misc.forsale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rec.autos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rec.motorcycles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rec.sport.baseball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rec.sport.hockey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alt.atheism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soc.religion.christian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talk.religion.misc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talk.politics.mideast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talk.politics.misc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talk.politics.guns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5pPr>
                      <a:lvl6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6pPr>
                      <a:lvl7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7pPr>
                      <a:lvl8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8pPr>
                      <a:lvl9pPr fontAlgn="base" latinLnBrk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sci.space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sci.crypt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sci.electronics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굴림" pitchFamily="50" charset="-127"/>
                        </a:rPr>
                        <a:t>sci.med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6C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/>
              <a:t>Learning Curve for 20 Newsgroups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5791200"/>
            <a:ext cx="7239000" cy="533400"/>
          </a:xfrm>
        </p:spPr>
        <p:txBody>
          <a:bodyPr/>
          <a:lstStyle/>
          <a:p>
            <a:r>
              <a:rPr lang="en-US" altLang="ko-KR" sz="2400"/>
              <a:t>Accuracy vs. Training set size (1/3 withheld for test)</a:t>
            </a:r>
          </a:p>
        </p:txBody>
      </p:sp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97050"/>
            <a:ext cx="6305550" cy="391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51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Summary: Learning </a:t>
            </a:r>
            <a:r>
              <a:rPr lang="en-US" altLang="ko-KR" dirty="0"/>
              <a:t>to Classify </a:t>
            </a:r>
            <a:r>
              <a:rPr lang="en-US" altLang="ko-KR" dirty="0" smtClean="0"/>
              <a:t>Text</a:t>
            </a:r>
            <a:endParaRPr lang="en-US" altLang="ko-KR" dirty="0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828800"/>
            <a:ext cx="7772400" cy="44196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Target concept Interesting? :</a:t>
            </a:r>
            <a:r>
              <a:rPr lang="en-US" altLang="ko-KR" sz="2400" i="1"/>
              <a:t> Document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{, }</a:t>
            </a:r>
            <a:endParaRPr lang="en-US" altLang="ko-KR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>
                <a:solidFill>
                  <a:srgbClr val="0066CC"/>
                </a:solidFill>
              </a:rPr>
              <a:t>1.</a:t>
            </a:r>
            <a:r>
              <a:rPr lang="en-US" altLang="ko-KR" sz="2400"/>
              <a:t> Represent each document by vector of words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one attribute per word position in document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>
                <a:solidFill>
                  <a:srgbClr val="0066CC"/>
                </a:solidFill>
              </a:rPr>
              <a:t>2.</a:t>
            </a:r>
            <a:r>
              <a:rPr lang="en-US" altLang="ko-KR" sz="2400"/>
              <a:t> Learning: Use training examples to estimate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</a:t>
            </a:r>
            <a:r>
              <a:rPr lang="en-US" altLang="ko-KR" sz="2000"/>
              <a:t>)	 	 </a:t>
            </a:r>
            <a:r>
              <a:rPr lang="en-US" altLang="ko-KR" sz="200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2000"/>
              <a:t>  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doc</a:t>
            </a:r>
            <a:r>
              <a:rPr lang="en-US" altLang="ko-KR" sz="2000"/>
              <a:t>|</a:t>
            </a:r>
            <a:r>
              <a:rPr lang="en-US" altLang="ko-KR" sz="2000">
                <a:sym typeface="Symbol" panose="05050102010706020507" pitchFamily="18" charset="2"/>
              </a:rPr>
              <a:t>)	</a:t>
            </a:r>
            <a:r>
              <a:rPr lang="en-US" altLang="ko-KR" sz="2000"/>
              <a:t> 	 </a:t>
            </a:r>
            <a:r>
              <a:rPr lang="en-US" altLang="ko-KR" sz="2000">
                <a:solidFill>
                  <a:srgbClr val="0066CC"/>
                </a:solidFill>
                <a:sym typeface="Symbol" panose="05050102010706020507" pitchFamily="18" charset="2"/>
              </a:rPr>
              <a:t></a:t>
            </a:r>
            <a:r>
              <a:rPr lang="en-US" altLang="ko-KR" sz="2000">
                <a:sym typeface="Symbol" panose="05050102010706020507" pitchFamily="18" charset="2"/>
              </a:rPr>
              <a:t>  </a:t>
            </a:r>
            <a:r>
              <a:rPr lang="en-US" altLang="ko-KR" sz="2000"/>
              <a:t>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doc</a:t>
            </a:r>
            <a:r>
              <a:rPr lang="en-US" altLang="ko-KR" sz="2000"/>
              <a:t>|</a:t>
            </a:r>
            <a:r>
              <a:rPr lang="en-US" altLang="ko-KR" sz="2000">
                <a:sym typeface="Symbol" panose="05050102010706020507" pitchFamily="18" charset="2"/>
              </a:rPr>
              <a:t>)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Naive Bayes conditional independence assumption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endParaRPr lang="en-US" altLang="ko-KR" sz="24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where </a:t>
            </a:r>
            <a:r>
              <a:rPr lang="en-US" altLang="ko-KR" sz="2400" i="1"/>
              <a:t>P</a:t>
            </a:r>
            <a:r>
              <a:rPr lang="en-US" altLang="ko-KR" sz="2400"/>
              <a:t>(</a:t>
            </a:r>
            <a:r>
              <a:rPr lang="en-US" altLang="ko-KR" sz="2400" i="1"/>
              <a:t>a</a:t>
            </a:r>
            <a:r>
              <a:rPr lang="en-US" altLang="ko-KR" sz="2400" i="1" baseline="-25000"/>
              <a:t>i</a:t>
            </a:r>
            <a:r>
              <a:rPr lang="en-US" altLang="ko-KR" sz="2400"/>
              <a:t> = </a:t>
            </a: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/>
              <a:t> |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 </a:t>
            </a:r>
            <a:r>
              <a:rPr lang="en-US" altLang="ko-KR" sz="2400">
                <a:sym typeface="Symbol" panose="05050102010706020507" pitchFamily="18" charset="2"/>
              </a:rPr>
              <a:t>is probability that word in position</a:t>
            </a:r>
            <a:r>
              <a:rPr lang="en-US" altLang="ko-KR" sz="2400" i="1">
                <a:sym typeface="Symbol" panose="05050102010706020507" pitchFamily="18" charset="2"/>
              </a:rPr>
              <a:t> i</a:t>
            </a:r>
            <a:r>
              <a:rPr lang="en-US" altLang="ko-KR" sz="2400">
                <a:sym typeface="Symbol" panose="05050102010706020507" pitchFamily="18" charset="2"/>
              </a:rPr>
              <a:t> is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>
                <a:sym typeface="Symbol" panose="05050102010706020507" pitchFamily="18" charset="2"/>
              </a:rPr>
              <a:t>, given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endParaRPr lang="en-US" altLang="ko-KR" sz="240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>
                <a:sym typeface="Symbol" panose="05050102010706020507" pitchFamily="18" charset="2"/>
              </a:rPr>
              <a:t>one more assumption: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400">
              <a:sym typeface="Symbol" panose="05050102010706020507" pitchFamily="18" charset="2"/>
            </a:endParaRPr>
          </a:p>
        </p:txBody>
      </p:sp>
      <p:pic>
        <p:nvPicPr>
          <p:cNvPr id="228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51350"/>
            <a:ext cx="38862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8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891213"/>
            <a:ext cx="4181475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48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Learning to Classify Text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LEARN_NAIVE_BAYES_TEXT (</a:t>
            </a:r>
            <a:r>
              <a:rPr lang="en-US" altLang="ko-KR" sz="2400" i="1"/>
              <a:t>Examples</a:t>
            </a:r>
            <a:r>
              <a:rPr lang="en-US" altLang="ko-KR" sz="2400"/>
              <a:t>, V)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1.</a:t>
            </a:r>
            <a:r>
              <a:rPr lang="en-US" altLang="ko-KR" sz="2400" i="1"/>
              <a:t> collect all words and other tokens that occur in Examples</a:t>
            </a:r>
          </a:p>
          <a:p>
            <a:r>
              <a:rPr lang="en-US" altLang="ko-KR" sz="2400" i="1"/>
              <a:t>Vocabulary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</a:t>
            </a:r>
            <a:r>
              <a:rPr lang="en-US" altLang="ko-KR" sz="2400"/>
              <a:t> all distinct words and other tokens in </a:t>
            </a:r>
            <a:r>
              <a:rPr lang="en-US" altLang="ko-KR" sz="2400" i="1"/>
              <a:t>Examples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 b="1" i="1">
                <a:solidFill>
                  <a:srgbClr val="0066CC"/>
                </a:solidFill>
              </a:rPr>
              <a:t>2</a:t>
            </a:r>
            <a:r>
              <a:rPr lang="en-US" altLang="ko-KR" sz="2400" b="1" i="1"/>
              <a:t>.</a:t>
            </a:r>
            <a:r>
              <a:rPr lang="en-US" altLang="ko-KR" sz="2400" i="1"/>
              <a:t> calculate the required P</a:t>
            </a:r>
            <a:r>
              <a:rPr lang="en-US" altLang="ko-KR" sz="2400"/>
              <a:t>(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and P</a:t>
            </a:r>
            <a:r>
              <a:rPr lang="en-US" altLang="ko-KR" sz="2400"/>
              <a:t>(</a:t>
            </a:r>
            <a:r>
              <a:rPr lang="en-US" altLang="ko-KR" sz="2400" i="1"/>
              <a:t>w</a:t>
            </a:r>
            <a:r>
              <a:rPr lang="en-US" altLang="ko-KR" sz="2400" i="1" baseline="-25000"/>
              <a:t>k</a:t>
            </a:r>
            <a:r>
              <a:rPr lang="en-US" altLang="ko-KR" sz="2400" i="1"/>
              <a:t> </a:t>
            </a:r>
            <a:r>
              <a:rPr lang="en-US" altLang="ko-KR" sz="2400"/>
              <a:t>|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)</a:t>
            </a:r>
            <a:r>
              <a:rPr lang="en-US" altLang="ko-KR" sz="2400" i="1"/>
              <a:t> probability terms</a:t>
            </a:r>
          </a:p>
          <a:p>
            <a:r>
              <a:rPr lang="en-US" altLang="ko-KR" sz="2400"/>
              <a:t>For each target value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j</a:t>
            </a:r>
            <a:r>
              <a:rPr lang="en-US" altLang="ko-KR" sz="2400"/>
              <a:t> in </a:t>
            </a:r>
            <a:r>
              <a:rPr lang="en-US" altLang="ko-KR" sz="2400" i="1"/>
              <a:t>V</a:t>
            </a:r>
            <a:r>
              <a:rPr lang="en-US" altLang="ko-KR" sz="2400"/>
              <a:t> do</a:t>
            </a:r>
          </a:p>
          <a:p>
            <a:pPr lvl="1"/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 i="1"/>
              <a:t> </a:t>
            </a:r>
            <a:r>
              <a:rPr lang="en-US" altLang="ko-KR" sz="2000"/>
              <a:t>subset of </a:t>
            </a:r>
            <a:r>
              <a:rPr lang="en-US" altLang="ko-KR" sz="2000" i="1"/>
              <a:t>Examples</a:t>
            </a:r>
            <a:r>
              <a:rPr lang="en-US" altLang="ko-KR" sz="2000"/>
              <a:t> for which the target value is </a:t>
            </a:r>
            <a:r>
              <a:rPr lang="en-US" altLang="ko-KR" sz="2000" i="1"/>
              <a:t>v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</a:p>
          <a:p>
            <a:pPr lvl="1">
              <a:lnSpc>
                <a:spcPct val="140000"/>
              </a:lnSpc>
            </a:pPr>
            <a:r>
              <a:rPr lang="en-US" altLang="ko-KR" sz="2000"/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/>
              <a:t> a single document created by concatenating all members of </a:t>
            </a:r>
            <a:r>
              <a:rPr lang="en-US" altLang="ko-KR" sz="2000" i="1"/>
              <a:t>docs</a:t>
            </a:r>
            <a:r>
              <a:rPr lang="en-US" altLang="ko-KR" sz="2000" i="1" baseline="-25000"/>
              <a:t>j</a:t>
            </a:r>
            <a:r>
              <a:rPr lang="en-US" altLang="ko-KR" sz="2000" i="1"/>
              <a:t> </a:t>
            </a:r>
            <a:endParaRPr lang="en-US" altLang="ko-KR" sz="2000"/>
          </a:p>
        </p:txBody>
      </p:sp>
      <p:pic>
        <p:nvPicPr>
          <p:cNvPr id="229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953000"/>
            <a:ext cx="207645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17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Learning to Classify Text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343400"/>
          </a:xfrm>
        </p:spPr>
        <p:txBody>
          <a:bodyPr/>
          <a:lstStyle/>
          <a:p>
            <a:pPr lvl="1"/>
            <a:r>
              <a:rPr lang="en-US" altLang="ko-KR" sz="2000" i="1"/>
              <a:t>n </a:t>
            </a:r>
            <a:r>
              <a:rPr lang="en-US" altLang="ko-KR" sz="2000">
                <a:sym typeface="Symbol" panose="05050102010706020507" pitchFamily="18" charset="2"/>
              </a:rPr>
              <a:t></a:t>
            </a:r>
            <a:r>
              <a:rPr lang="en-US" altLang="ko-KR" sz="2000" i="1"/>
              <a:t> </a:t>
            </a:r>
            <a:r>
              <a:rPr lang="en-US" altLang="ko-KR" sz="2000"/>
              <a:t>total number of words in </a:t>
            </a: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(counting duplicate words multiple times)</a:t>
            </a:r>
            <a:r>
              <a:rPr lang="en-US" altLang="ko-KR" sz="2000" i="1"/>
              <a:t> </a:t>
            </a:r>
          </a:p>
          <a:p>
            <a:pPr lvl="1"/>
            <a:r>
              <a:rPr lang="en-US" altLang="ko-KR" sz="2000"/>
              <a:t>for each word</a:t>
            </a:r>
            <a:r>
              <a:rPr lang="en-US" altLang="ko-KR" sz="2000" i="1"/>
              <a:t> w</a:t>
            </a:r>
            <a:r>
              <a:rPr lang="en-US" altLang="ko-KR" sz="2000" i="1" baseline="-25000"/>
              <a:t>k </a:t>
            </a:r>
            <a:r>
              <a:rPr lang="en-US" altLang="ko-KR" sz="2000"/>
              <a:t>in </a:t>
            </a:r>
            <a:r>
              <a:rPr lang="en-US" altLang="ko-KR" sz="2000" i="1"/>
              <a:t>Vocabulary</a:t>
            </a:r>
          </a:p>
          <a:p>
            <a:pPr lvl="1">
              <a:buFontTx/>
              <a:buNone/>
            </a:pPr>
            <a:r>
              <a:rPr lang="en-US" altLang="ko-KR" sz="2000" i="1"/>
              <a:t>	</a:t>
            </a:r>
            <a:r>
              <a:rPr lang="en-US" altLang="ko-KR" sz="2000" i="1">
                <a:solidFill>
                  <a:srgbClr val="0066CC"/>
                </a:solidFill>
              </a:rPr>
              <a:t>*  </a:t>
            </a:r>
            <a:r>
              <a:rPr lang="en-US" altLang="ko-KR" sz="2000" i="1"/>
              <a:t>n</a:t>
            </a:r>
            <a:r>
              <a:rPr lang="en-US" altLang="ko-KR" sz="2000" i="1" baseline="-25000"/>
              <a:t>k </a:t>
            </a:r>
            <a:r>
              <a:rPr lang="en-US" altLang="ko-KR" sz="2000">
                <a:sym typeface="Symbol" panose="05050102010706020507" pitchFamily="18" charset="2"/>
              </a:rPr>
              <a:t> number of times word </a:t>
            </a:r>
            <a:r>
              <a:rPr lang="en-US" altLang="ko-KR" sz="2000" i="1"/>
              <a:t>w</a:t>
            </a:r>
            <a:r>
              <a:rPr lang="en-US" altLang="ko-KR" sz="2000" i="1" baseline="-25000"/>
              <a:t>k </a:t>
            </a:r>
            <a:r>
              <a:rPr lang="en-US" altLang="ko-KR" sz="2000">
                <a:sym typeface="Symbol" panose="05050102010706020507" pitchFamily="18" charset="2"/>
              </a:rPr>
              <a:t>occurs in </a:t>
            </a:r>
            <a:r>
              <a:rPr lang="en-US" altLang="ko-KR" sz="2000" i="1"/>
              <a:t>Text</a:t>
            </a:r>
            <a:r>
              <a:rPr lang="en-US" altLang="ko-KR" sz="2000" i="1" baseline="-25000"/>
              <a:t>j</a:t>
            </a:r>
            <a:r>
              <a:rPr lang="en-US" altLang="ko-KR" sz="2000"/>
              <a:t> 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US" altLang="ko-KR" sz="2000" i="1"/>
              <a:t>	</a:t>
            </a:r>
            <a:r>
              <a:rPr lang="en-US" altLang="ko-KR" sz="2000" i="1">
                <a:solidFill>
                  <a:srgbClr val="0066CC"/>
                </a:solidFill>
              </a:rPr>
              <a:t>*</a:t>
            </a:r>
            <a:r>
              <a:rPr lang="en-US" altLang="ko-KR" sz="2000" i="1"/>
              <a:t>  </a:t>
            </a:r>
          </a:p>
          <a:p>
            <a:pPr lvl="1">
              <a:lnSpc>
                <a:spcPct val="70000"/>
              </a:lnSpc>
              <a:buFontTx/>
              <a:buNone/>
            </a:pPr>
            <a:endParaRPr lang="en-US" altLang="ko-KR" sz="1600" i="1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CLASSIFY_NAIVE_BAYES_TEXT (</a:t>
            </a:r>
            <a:r>
              <a:rPr lang="en-US" altLang="ko-KR" sz="2400" i="1"/>
              <a:t>Doc</a:t>
            </a:r>
            <a:r>
              <a:rPr lang="en-US" altLang="ko-KR" sz="2400"/>
              <a:t>)</a:t>
            </a:r>
          </a:p>
          <a:p>
            <a:r>
              <a:rPr lang="en-US" altLang="ko-KR" sz="2400" i="1"/>
              <a:t>positions</a:t>
            </a:r>
            <a:r>
              <a:rPr lang="en-US" altLang="ko-KR" sz="2400"/>
              <a:t> </a:t>
            </a:r>
            <a:r>
              <a:rPr lang="en-US" altLang="ko-KR" sz="2400">
                <a:sym typeface="Symbol" panose="05050102010706020507" pitchFamily="18" charset="2"/>
              </a:rPr>
              <a:t></a:t>
            </a:r>
            <a:r>
              <a:rPr lang="en-US" altLang="ko-KR" sz="2400"/>
              <a:t> all word positions in </a:t>
            </a:r>
            <a:r>
              <a:rPr lang="en-US" altLang="ko-KR" sz="2400" i="1"/>
              <a:t>Doc</a:t>
            </a:r>
            <a:r>
              <a:rPr lang="en-US" altLang="ko-KR" sz="2400"/>
              <a:t> that contain tokens found in </a:t>
            </a:r>
            <a:r>
              <a:rPr lang="en-US" altLang="ko-KR" sz="2400" i="1"/>
              <a:t>Vocabulary</a:t>
            </a:r>
          </a:p>
          <a:p>
            <a:r>
              <a:rPr lang="en-US" altLang="ko-KR" sz="2400"/>
              <a:t>Return </a:t>
            </a:r>
            <a:r>
              <a:rPr lang="en-US" altLang="ko-KR" sz="2400" i="1"/>
              <a:t>v</a:t>
            </a:r>
            <a:r>
              <a:rPr lang="en-US" altLang="ko-KR" sz="2400" i="1" baseline="-25000"/>
              <a:t>NB</a:t>
            </a:r>
            <a:r>
              <a:rPr lang="en-US" altLang="ko-KR" sz="2400" baseline="-25000"/>
              <a:t> </a:t>
            </a:r>
            <a:r>
              <a:rPr lang="en-US" altLang="ko-KR" sz="2400"/>
              <a:t>where</a:t>
            </a:r>
          </a:p>
        </p:txBody>
      </p:sp>
      <p:pic>
        <p:nvPicPr>
          <p:cNvPr id="2324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05200"/>
            <a:ext cx="29241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4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491163"/>
            <a:ext cx="4724400" cy="60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41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Probabilistic </a:t>
            </a:r>
            <a:r>
              <a:rPr lang="en-US" dirty="0"/>
              <a:t>Generative </a:t>
            </a:r>
            <a:r>
              <a:rPr lang="en-US" dirty="0" smtClean="0"/>
              <a:t>Classifiers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Bayes </a:t>
            </a:r>
            <a:r>
              <a:rPr lang="en-US" dirty="0"/>
              <a:t>optimal </a:t>
            </a:r>
            <a:r>
              <a:rPr lang="en-US" dirty="0" smtClean="0"/>
              <a:t>classifier</a:t>
            </a:r>
            <a:r>
              <a:rPr lang="en-US" dirty="0"/>
              <a:t> (T1 book by Tom Mitchell - </a:t>
            </a:r>
            <a:r>
              <a:rPr lang="en-US" dirty="0" smtClean="0"/>
              <a:t>6.7)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Gibbs Algorithm (T1 </a:t>
            </a:r>
            <a:r>
              <a:rPr lang="en-US" dirty="0"/>
              <a:t>book by Tom Mitchell - </a:t>
            </a:r>
            <a:r>
              <a:rPr lang="en-US" dirty="0" smtClean="0"/>
              <a:t>6.8)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Naïve </a:t>
            </a:r>
            <a:r>
              <a:rPr lang="en-US" dirty="0"/>
              <a:t>Bayes </a:t>
            </a:r>
            <a:r>
              <a:rPr lang="en-US" dirty="0" smtClean="0"/>
              <a:t>Classifier (T1 book by Tom Mitchell - 6.9)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Text </a:t>
            </a:r>
            <a:r>
              <a:rPr lang="en-US" dirty="0"/>
              <a:t>classification </a:t>
            </a:r>
            <a:r>
              <a:rPr lang="en-US" dirty="0" smtClean="0"/>
              <a:t>model </a:t>
            </a:r>
            <a:r>
              <a:rPr lang="en-US" dirty="0"/>
              <a:t>(T1 book by Tom Mitchell - 6.9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Image </a:t>
            </a:r>
            <a:r>
              <a:rPr lang="en-US" dirty="0"/>
              <a:t>classification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6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learning algorithms that calculate explicit probabilities for hypotheses, such as the naive Bayes classifier, are among the most practical approaches to certain types of learning </a:t>
            </a:r>
            <a:r>
              <a:rPr lang="en-US" dirty="0" smtClean="0"/>
              <a:t>problems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For example: Problem </a:t>
            </a:r>
            <a:r>
              <a:rPr lang="en-US" dirty="0"/>
              <a:t>of learning to classify text documents such as electronic news articles</a:t>
            </a:r>
            <a:r>
              <a:rPr lang="en-US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such learning tasks, the naive Bayes classifier is among the most effective algorithms known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Bayesian Learning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Probabilistic Generative Classifiers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Approach is to understand the process that generated the data</a:t>
            </a:r>
          </a:p>
          <a:p>
            <a:pPr lvl="1"/>
            <a:r>
              <a:rPr lang="en-GB" sz="2400" dirty="0" smtClean="0"/>
              <a:t>Generative Models P(X,Y)</a:t>
            </a:r>
          </a:p>
          <a:p>
            <a:pPr lvl="1"/>
            <a:r>
              <a:rPr lang="en-GB" sz="2400" dirty="0" smtClean="0"/>
              <a:t>Build a model for all the positive cases or category 1</a:t>
            </a:r>
          </a:p>
          <a:p>
            <a:pPr lvl="1"/>
            <a:r>
              <a:rPr lang="en-GB" sz="2400" dirty="0" smtClean="0"/>
              <a:t>Build another model for all the negative cases</a:t>
            </a:r>
          </a:p>
          <a:p>
            <a:pPr marL="457200" lvl="1" indent="0">
              <a:buNone/>
            </a:pPr>
            <a:r>
              <a:rPr lang="en-GB" sz="2400" dirty="0" smtClean="0"/>
              <a:t>    or category 2</a:t>
            </a:r>
          </a:p>
          <a:p>
            <a:pPr lvl="1"/>
            <a:r>
              <a:rPr lang="en-GB" sz="2400" dirty="0" smtClean="0"/>
              <a:t>For predicting a new test case</a:t>
            </a:r>
          </a:p>
          <a:p>
            <a:pPr lvl="2"/>
            <a:r>
              <a:rPr lang="en-GB" sz="2000" dirty="0" smtClean="0"/>
              <a:t>Run the test case with both the models and 	                 choose the model with maximum probability</a:t>
            </a:r>
          </a:p>
          <a:p>
            <a:pPr marL="0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8915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>
          <a:xfrm>
            <a:off x="2630389" y="2106135"/>
            <a:ext cx="1663756" cy="2108743"/>
          </a:xfrm>
          <a:custGeom>
            <a:avLst/>
            <a:gdLst>
              <a:gd name="connsiteX0" fmla="*/ 284261 w 1663756"/>
              <a:gd name="connsiteY0" fmla="*/ 208440 h 2108743"/>
              <a:gd name="connsiteX1" fmla="*/ 93761 w 1663756"/>
              <a:gd name="connsiteY1" fmla="*/ 1303815 h 2108743"/>
              <a:gd name="connsiteX2" fmla="*/ 1541561 w 1663756"/>
              <a:gd name="connsiteY2" fmla="*/ 2075340 h 2108743"/>
              <a:gd name="connsiteX3" fmla="*/ 1436786 w 1663756"/>
              <a:gd name="connsiteY3" fmla="*/ 179865 h 2108743"/>
              <a:gd name="connsiteX4" fmla="*/ 284261 w 1663756"/>
              <a:gd name="connsiteY4" fmla="*/ 208440 h 21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3756" h="2108743">
                <a:moveTo>
                  <a:pt x="284261" y="208440"/>
                </a:moveTo>
                <a:cubicBezTo>
                  <a:pt x="60424" y="395765"/>
                  <a:pt x="-115789" y="992665"/>
                  <a:pt x="93761" y="1303815"/>
                </a:cubicBezTo>
                <a:cubicBezTo>
                  <a:pt x="303311" y="1614965"/>
                  <a:pt x="1317724" y="2262665"/>
                  <a:pt x="1541561" y="2075340"/>
                </a:cubicBezTo>
                <a:cubicBezTo>
                  <a:pt x="1765398" y="1888015"/>
                  <a:pt x="1652686" y="494190"/>
                  <a:pt x="1436786" y="179865"/>
                </a:cubicBezTo>
                <a:cubicBezTo>
                  <a:pt x="1220886" y="-134460"/>
                  <a:pt x="508098" y="21115"/>
                  <a:pt x="284261" y="208440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137079" y="3264544"/>
            <a:ext cx="1394374" cy="1519823"/>
          </a:xfrm>
          <a:custGeom>
            <a:avLst/>
            <a:gdLst>
              <a:gd name="connsiteX0" fmla="*/ 605996 w 1394374"/>
              <a:gd name="connsiteY0" fmla="*/ 126356 h 1519823"/>
              <a:gd name="connsiteX1" fmla="*/ 15446 w 1394374"/>
              <a:gd name="connsiteY1" fmla="*/ 774056 h 1519823"/>
              <a:gd name="connsiteX2" fmla="*/ 1253696 w 1394374"/>
              <a:gd name="connsiteY2" fmla="*/ 1507481 h 1519823"/>
              <a:gd name="connsiteX3" fmla="*/ 1291796 w 1394374"/>
              <a:gd name="connsiteY3" fmla="*/ 135881 h 1519823"/>
              <a:gd name="connsiteX4" fmla="*/ 605996 w 1394374"/>
              <a:gd name="connsiteY4" fmla="*/ 126356 h 151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374" h="1519823">
                <a:moveTo>
                  <a:pt x="605996" y="126356"/>
                </a:moveTo>
                <a:cubicBezTo>
                  <a:pt x="393271" y="232718"/>
                  <a:pt x="-92504" y="543868"/>
                  <a:pt x="15446" y="774056"/>
                </a:cubicBezTo>
                <a:cubicBezTo>
                  <a:pt x="123396" y="1004244"/>
                  <a:pt x="1040971" y="1613843"/>
                  <a:pt x="1253696" y="1507481"/>
                </a:cubicBezTo>
                <a:cubicBezTo>
                  <a:pt x="1466421" y="1401119"/>
                  <a:pt x="1402921" y="370831"/>
                  <a:pt x="1291796" y="135881"/>
                </a:cubicBezTo>
                <a:cubicBezTo>
                  <a:pt x="1180671" y="-99069"/>
                  <a:pt x="818721" y="19994"/>
                  <a:pt x="605996" y="126356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64840" y="2253982"/>
            <a:ext cx="3521936" cy="3215167"/>
            <a:chOff x="2057400" y="971550"/>
            <a:chExt cx="4386544" cy="4004467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811863" y="163265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Generative:</a:t>
            </a:r>
            <a:endParaRPr lang="en-US" sz="2400" dirty="0">
              <a:solidFill>
                <a:prstClr val="black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689349" y="2298164"/>
            <a:ext cx="3521936" cy="3215167"/>
            <a:chOff x="2057400" y="971550"/>
            <a:chExt cx="4386544" cy="4004467"/>
          </a:xfrm>
        </p:grpSpPr>
        <p:sp>
          <p:nvSpPr>
            <p:cNvPr id="39" name="Oval 38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Cross 43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59400" y="4324350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57400" y="2153803"/>
              <a:ext cx="615330" cy="6516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</a:rPr>
                <a:t>x</a:t>
              </a:r>
              <a:r>
                <a:rPr lang="en-US" sz="2800" baseline="-25000" dirty="0">
                  <a:solidFill>
                    <a:prstClr val="black"/>
                  </a:solidFill>
                </a:rPr>
                <a:t>2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988273" y="1621607"/>
            <a:ext cx="3256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Discriminative:</a:t>
            </a:r>
            <a:endParaRPr lang="en-US" sz="2400" dirty="0">
              <a:solidFill>
                <a:prstClr val="black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833323" y="2808781"/>
            <a:ext cx="1686084" cy="1859823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7189" y="4231670"/>
            <a:ext cx="144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Decision Boundary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178113"/>
            <a:ext cx="83820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sz="3200" b="1" dirty="0" smtClean="0">
                <a:solidFill>
                  <a:prstClr val="black"/>
                </a:solidFill>
              </a:rPr>
              <a:t>Probabilistic Generative Model versus Probabilistic Discriminative Model</a:t>
            </a:r>
            <a:r>
              <a:rPr lang="en-US" b="1" dirty="0" smtClean="0">
                <a:solidFill>
                  <a:prstClr val="black"/>
                </a:solidFill>
              </a:rPr>
              <a:t/>
            </a:r>
            <a:br>
              <a:rPr lang="en-US" b="1" dirty="0" smtClean="0">
                <a:solidFill>
                  <a:prstClr val="black"/>
                </a:solidFill>
              </a:rPr>
            </a:b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02" t="13469" r="21604" b="17502"/>
          <a:stretch/>
        </p:blipFill>
        <p:spPr>
          <a:xfrm>
            <a:off x="22485" y="723602"/>
            <a:ext cx="8283315" cy="566026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01000" y="5867400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5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461963"/>
            <a:ext cx="5667375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  <a:tabLst>
                <a:tab pos="907725" algn="l"/>
              </a:tabLst>
            </a:pPr>
            <a:r>
              <a:rPr sz="3530" spc="-4" dirty="0"/>
              <a:t>The	</a:t>
            </a:r>
            <a:r>
              <a:rPr sz="3530" dirty="0"/>
              <a:t>Joint</a:t>
            </a:r>
            <a:r>
              <a:rPr sz="3530" spc="-44" dirty="0"/>
              <a:t> </a:t>
            </a:r>
            <a:r>
              <a:rPr sz="3530" spc="-4" dirty="0"/>
              <a:t>Distribution</a:t>
            </a:r>
            <a:endParaRPr sz="3530" dirty="0"/>
          </a:p>
        </p:txBody>
      </p:sp>
      <p:sp>
        <p:nvSpPr>
          <p:cNvPr id="3" name="object 3"/>
          <p:cNvSpPr txBox="1"/>
          <p:nvPr/>
        </p:nvSpPr>
        <p:spPr>
          <a:xfrm>
            <a:off x="607360" y="1648386"/>
            <a:ext cx="4057650" cy="4289432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414640" marR="511576" indent="-403433">
              <a:lnSpc>
                <a:spcPts val="2471"/>
              </a:lnSpc>
              <a:spcBef>
                <a:spcPts val="229"/>
              </a:spcBef>
            </a:pPr>
            <a:r>
              <a:rPr sz="2118" dirty="0">
                <a:latin typeface="Arial"/>
                <a:cs typeface="Arial"/>
              </a:rPr>
              <a:t>Recipe </a:t>
            </a: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making a joint  </a:t>
            </a:r>
            <a:r>
              <a:rPr sz="2118" spc="-4" dirty="0">
                <a:latin typeface="Arial"/>
                <a:cs typeface="Arial"/>
              </a:rPr>
              <a:t>distribution </a:t>
            </a:r>
            <a:r>
              <a:rPr sz="2118" dirty="0">
                <a:latin typeface="Arial"/>
                <a:cs typeface="Arial"/>
              </a:rPr>
              <a:t>of M</a:t>
            </a:r>
            <a:r>
              <a:rPr sz="2118" spc="-4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variables:</a:t>
            </a:r>
          </a:p>
          <a:p>
            <a:pPr>
              <a:lnSpc>
                <a:spcPct val="100000"/>
              </a:lnSpc>
            </a:pPr>
            <a:endParaRPr sz="2162" dirty="0">
              <a:latin typeface="Times New Roman"/>
              <a:cs typeface="Times New Roman"/>
            </a:endParaRPr>
          </a:p>
          <a:p>
            <a:pPr marL="414640" marR="4483" indent="-403433">
              <a:lnSpc>
                <a:spcPct val="100699"/>
              </a:lnSpc>
              <a:buAutoNum type="arabicPeriod"/>
              <a:tabLst>
                <a:tab pos="414079" algn="l"/>
                <a:tab pos="414640" algn="l"/>
              </a:tabLst>
            </a:pPr>
            <a:r>
              <a:rPr sz="2118" dirty="0">
                <a:latin typeface="Arial"/>
                <a:cs typeface="Arial"/>
              </a:rPr>
              <a:t>Make a </a:t>
            </a:r>
            <a:r>
              <a:rPr sz="2118" spc="-4" dirty="0">
                <a:latin typeface="Arial"/>
                <a:cs typeface="Arial"/>
              </a:rPr>
              <a:t>truth table listing </a:t>
            </a:r>
            <a:r>
              <a:rPr sz="2118" dirty="0">
                <a:latin typeface="Arial"/>
                <a:cs typeface="Arial"/>
              </a:rPr>
              <a:t>all  </a:t>
            </a:r>
            <a:r>
              <a:rPr sz="2118" spc="-4" dirty="0">
                <a:latin typeface="Arial"/>
                <a:cs typeface="Arial"/>
              </a:rPr>
              <a:t>combinations </a:t>
            </a:r>
            <a:r>
              <a:rPr sz="2118" dirty="0">
                <a:latin typeface="Arial"/>
                <a:cs typeface="Arial"/>
              </a:rPr>
              <a:t>of values (M  Boolean variables </a:t>
            </a:r>
            <a:r>
              <a:rPr sz="2118" spc="-1041" dirty="0">
                <a:latin typeface="Wingdings"/>
                <a:cs typeface="Wingdings"/>
              </a:rPr>
              <a:t></a:t>
            </a:r>
            <a:r>
              <a:rPr sz="2118" spc="35" dirty="0">
                <a:latin typeface="Times New Roman"/>
                <a:cs typeface="Times New Roman"/>
              </a:rPr>
              <a:t> </a:t>
            </a:r>
            <a:r>
              <a:rPr sz="2118" spc="-4" dirty="0">
                <a:latin typeface="Arial"/>
                <a:cs typeface="Arial"/>
              </a:rPr>
              <a:t>2</a:t>
            </a:r>
            <a:r>
              <a:rPr sz="2118" spc="-6" baseline="24305" dirty="0">
                <a:latin typeface="Arial"/>
                <a:cs typeface="Arial"/>
              </a:rPr>
              <a:t>M</a:t>
            </a:r>
            <a:r>
              <a:rPr sz="2118" spc="-291" baseline="24305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rows).</a:t>
            </a:r>
          </a:p>
          <a:p>
            <a:pPr>
              <a:spcBef>
                <a:spcPts val="35"/>
              </a:spcBef>
              <a:buFont typeface="Arial"/>
              <a:buAutoNum type="arabicPeriod"/>
            </a:pPr>
            <a:endParaRPr sz="2118" dirty="0">
              <a:latin typeface="Times New Roman"/>
              <a:cs typeface="Times New Roman"/>
            </a:endParaRPr>
          </a:p>
          <a:p>
            <a:pPr marL="414640" marR="48188" indent="-403433">
              <a:lnSpc>
                <a:spcPct val="100699"/>
              </a:lnSpc>
              <a:buAutoNum type="arabicPeriod"/>
              <a:tabLst>
                <a:tab pos="414079" algn="l"/>
                <a:tab pos="414640" algn="l"/>
              </a:tabLst>
            </a:pPr>
            <a:r>
              <a:rPr sz="2118" spc="-4" dirty="0">
                <a:latin typeface="Arial"/>
                <a:cs typeface="Arial"/>
              </a:rPr>
              <a:t>For </a:t>
            </a:r>
            <a:r>
              <a:rPr sz="2118" dirty="0">
                <a:latin typeface="Arial"/>
                <a:cs typeface="Arial"/>
              </a:rPr>
              <a:t>each </a:t>
            </a:r>
            <a:r>
              <a:rPr sz="2118" spc="-4" dirty="0">
                <a:latin typeface="Arial"/>
                <a:cs typeface="Arial"/>
              </a:rPr>
              <a:t>combination </a:t>
            </a:r>
            <a:r>
              <a:rPr sz="2118" dirty="0">
                <a:latin typeface="Arial"/>
                <a:cs typeface="Arial"/>
              </a:rPr>
              <a:t>of  values, say how probable it</a:t>
            </a:r>
            <a:r>
              <a:rPr sz="2118" spc="-101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is.</a:t>
            </a:r>
          </a:p>
          <a:p>
            <a:pPr>
              <a:spcBef>
                <a:spcPts val="13"/>
              </a:spcBef>
              <a:buFont typeface="Arial"/>
              <a:buAutoNum type="arabicPeriod"/>
            </a:pPr>
            <a:endParaRPr sz="2250" dirty="0">
              <a:latin typeface="Times New Roman"/>
              <a:cs typeface="Times New Roman"/>
            </a:endParaRPr>
          </a:p>
          <a:p>
            <a:pPr marL="414640" marR="77885" indent="-403433">
              <a:lnSpc>
                <a:spcPct val="99000"/>
              </a:lnSpc>
              <a:spcBef>
                <a:spcPts val="4"/>
              </a:spcBef>
              <a:buAutoNum type="arabicPeriod"/>
              <a:tabLst>
                <a:tab pos="414079" algn="l"/>
                <a:tab pos="414640" algn="l"/>
              </a:tabLst>
            </a:pPr>
            <a:r>
              <a:rPr sz="2118" spc="-4" dirty="0">
                <a:latin typeface="Arial"/>
                <a:cs typeface="Arial"/>
              </a:rPr>
              <a:t>If </a:t>
            </a:r>
            <a:r>
              <a:rPr sz="2118" dirty="0">
                <a:latin typeface="Arial"/>
                <a:cs typeface="Arial"/>
              </a:rPr>
              <a:t>you subscribe </a:t>
            </a:r>
            <a:r>
              <a:rPr sz="2118" spc="-4" dirty="0">
                <a:latin typeface="Arial"/>
                <a:cs typeface="Arial"/>
              </a:rPr>
              <a:t>to the</a:t>
            </a:r>
            <a:r>
              <a:rPr sz="2118" spc="-6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axioms  of </a:t>
            </a:r>
            <a:r>
              <a:rPr sz="2118" spc="-18" dirty="0">
                <a:latin typeface="Arial"/>
                <a:cs typeface="Arial"/>
              </a:rPr>
              <a:t>probability, </a:t>
            </a:r>
            <a:r>
              <a:rPr sz="2118" spc="-4" dirty="0">
                <a:latin typeface="Arial"/>
                <a:cs typeface="Arial"/>
              </a:rPr>
              <a:t>those  probabilities </a:t>
            </a:r>
            <a:r>
              <a:rPr sz="2118" dirty="0">
                <a:latin typeface="Arial"/>
                <a:cs typeface="Arial"/>
              </a:rPr>
              <a:t>must sum </a:t>
            </a:r>
            <a:r>
              <a:rPr sz="2118" spc="-4" dirty="0">
                <a:latin typeface="Arial"/>
                <a:cs typeface="Arial"/>
              </a:rPr>
              <a:t>to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1.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96418" y="629752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11588" y="4241523"/>
            <a:ext cx="1546412" cy="1075765"/>
          </a:xfrm>
          <a:custGeom>
            <a:avLst/>
            <a:gdLst/>
            <a:ahLst/>
            <a:cxnLst/>
            <a:rect l="l" t="t" r="r" b="b"/>
            <a:pathLst>
              <a:path w="1752600" h="1219200">
                <a:moveTo>
                  <a:pt x="0" y="609599"/>
                </a:moveTo>
                <a:lnTo>
                  <a:pt x="1724" y="571047"/>
                </a:lnTo>
                <a:lnTo>
                  <a:pt x="6827" y="533132"/>
                </a:lnTo>
                <a:lnTo>
                  <a:pt x="15208" y="495926"/>
                </a:lnTo>
                <a:lnTo>
                  <a:pt x="26762" y="459500"/>
                </a:lnTo>
                <a:lnTo>
                  <a:pt x="41389" y="423925"/>
                </a:lnTo>
                <a:lnTo>
                  <a:pt x="58984" y="389273"/>
                </a:lnTo>
                <a:lnTo>
                  <a:pt x="79446" y="355615"/>
                </a:lnTo>
                <a:lnTo>
                  <a:pt x="102672" y="323023"/>
                </a:lnTo>
                <a:lnTo>
                  <a:pt x="128558" y="291568"/>
                </a:lnTo>
                <a:lnTo>
                  <a:pt x="157003" y="261322"/>
                </a:lnTo>
                <a:lnTo>
                  <a:pt x="187904" y="232355"/>
                </a:lnTo>
                <a:lnTo>
                  <a:pt x="221157" y="204740"/>
                </a:lnTo>
                <a:lnTo>
                  <a:pt x="256662" y="178547"/>
                </a:lnTo>
                <a:lnTo>
                  <a:pt x="294314" y="153848"/>
                </a:lnTo>
                <a:lnTo>
                  <a:pt x="334011" y="130715"/>
                </a:lnTo>
                <a:lnTo>
                  <a:pt x="375650" y="109219"/>
                </a:lnTo>
                <a:lnTo>
                  <a:pt x="419130" y="89432"/>
                </a:lnTo>
                <a:lnTo>
                  <a:pt x="464346" y="71424"/>
                </a:lnTo>
                <a:lnTo>
                  <a:pt x="511197" y="55267"/>
                </a:lnTo>
                <a:lnTo>
                  <a:pt x="559580" y="41032"/>
                </a:lnTo>
                <a:lnTo>
                  <a:pt x="609392" y="28792"/>
                </a:lnTo>
                <a:lnTo>
                  <a:pt x="660531" y="18617"/>
                </a:lnTo>
                <a:lnTo>
                  <a:pt x="712894" y="10579"/>
                </a:lnTo>
                <a:lnTo>
                  <a:pt x="766378" y="4749"/>
                </a:lnTo>
                <a:lnTo>
                  <a:pt x="820880" y="1199"/>
                </a:lnTo>
                <a:lnTo>
                  <a:pt x="876299" y="0"/>
                </a:lnTo>
                <a:lnTo>
                  <a:pt x="931718" y="1199"/>
                </a:lnTo>
                <a:lnTo>
                  <a:pt x="986220" y="4749"/>
                </a:lnTo>
                <a:lnTo>
                  <a:pt x="1039705" y="10579"/>
                </a:lnTo>
                <a:lnTo>
                  <a:pt x="1092067" y="18617"/>
                </a:lnTo>
                <a:lnTo>
                  <a:pt x="1143206" y="28792"/>
                </a:lnTo>
                <a:lnTo>
                  <a:pt x="1193019" y="41032"/>
                </a:lnTo>
                <a:lnTo>
                  <a:pt x="1241402" y="55267"/>
                </a:lnTo>
                <a:lnTo>
                  <a:pt x="1288253" y="71424"/>
                </a:lnTo>
                <a:lnTo>
                  <a:pt x="1333469" y="89432"/>
                </a:lnTo>
                <a:lnTo>
                  <a:pt x="1376949" y="109219"/>
                </a:lnTo>
                <a:lnTo>
                  <a:pt x="1418588" y="130715"/>
                </a:lnTo>
                <a:lnTo>
                  <a:pt x="1458285" y="153848"/>
                </a:lnTo>
                <a:lnTo>
                  <a:pt x="1495937" y="178547"/>
                </a:lnTo>
                <a:lnTo>
                  <a:pt x="1531441" y="204740"/>
                </a:lnTo>
                <a:lnTo>
                  <a:pt x="1564695" y="232355"/>
                </a:lnTo>
                <a:lnTo>
                  <a:pt x="1595595" y="261322"/>
                </a:lnTo>
                <a:lnTo>
                  <a:pt x="1624040" y="291568"/>
                </a:lnTo>
                <a:lnTo>
                  <a:pt x="1649926" y="323023"/>
                </a:lnTo>
                <a:lnTo>
                  <a:pt x="1673152" y="355615"/>
                </a:lnTo>
                <a:lnTo>
                  <a:pt x="1693614" y="389273"/>
                </a:lnTo>
                <a:lnTo>
                  <a:pt x="1711209" y="423925"/>
                </a:lnTo>
                <a:lnTo>
                  <a:pt x="1725835" y="459500"/>
                </a:lnTo>
                <a:lnTo>
                  <a:pt x="1737390" y="495926"/>
                </a:lnTo>
                <a:lnTo>
                  <a:pt x="1745771" y="533132"/>
                </a:lnTo>
                <a:lnTo>
                  <a:pt x="1750874" y="571047"/>
                </a:lnTo>
                <a:lnTo>
                  <a:pt x="1752598" y="609599"/>
                </a:lnTo>
                <a:lnTo>
                  <a:pt x="1750874" y="648151"/>
                </a:lnTo>
                <a:lnTo>
                  <a:pt x="1745771" y="686066"/>
                </a:lnTo>
                <a:lnTo>
                  <a:pt x="1737390" y="723272"/>
                </a:lnTo>
                <a:lnTo>
                  <a:pt x="1725835" y="759698"/>
                </a:lnTo>
                <a:lnTo>
                  <a:pt x="1711209" y="795273"/>
                </a:lnTo>
                <a:lnTo>
                  <a:pt x="1693614" y="829925"/>
                </a:lnTo>
                <a:lnTo>
                  <a:pt x="1673152" y="863583"/>
                </a:lnTo>
                <a:lnTo>
                  <a:pt x="1649926" y="896175"/>
                </a:lnTo>
                <a:lnTo>
                  <a:pt x="1624040" y="927630"/>
                </a:lnTo>
                <a:lnTo>
                  <a:pt x="1595595" y="957877"/>
                </a:lnTo>
                <a:lnTo>
                  <a:pt x="1564695" y="986843"/>
                </a:lnTo>
                <a:lnTo>
                  <a:pt x="1531441" y="1014459"/>
                </a:lnTo>
                <a:lnTo>
                  <a:pt x="1495937" y="1040651"/>
                </a:lnTo>
                <a:lnTo>
                  <a:pt x="1458285" y="1065350"/>
                </a:lnTo>
                <a:lnTo>
                  <a:pt x="1418588" y="1088483"/>
                </a:lnTo>
                <a:lnTo>
                  <a:pt x="1376949" y="1109979"/>
                </a:lnTo>
                <a:lnTo>
                  <a:pt x="1333469" y="1129767"/>
                </a:lnTo>
                <a:lnTo>
                  <a:pt x="1288253" y="1147775"/>
                </a:lnTo>
                <a:lnTo>
                  <a:pt x="1241402" y="1163931"/>
                </a:lnTo>
                <a:lnTo>
                  <a:pt x="1193019" y="1178166"/>
                </a:lnTo>
                <a:lnTo>
                  <a:pt x="1143206" y="1190406"/>
                </a:lnTo>
                <a:lnTo>
                  <a:pt x="1092067" y="1200581"/>
                </a:lnTo>
                <a:lnTo>
                  <a:pt x="1039705" y="1208619"/>
                </a:lnTo>
                <a:lnTo>
                  <a:pt x="986220" y="1214449"/>
                </a:lnTo>
                <a:lnTo>
                  <a:pt x="931718" y="1217999"/>
                </a:lnTo>
                <a:lnTo>
                  <a:pt x="876299" y="1219199"/>
                </a:lnTo>
                <a:lnTo>
                  <a:pt x="820880" y="1217999"/>
                </a:lnTo>
                <a:lnTo>
                  <a:pt x="766378" y="1214449"/>
                </a:lnTo>
                <a:lnTo>
                  <a:pt x="712894" y="1208619"/>
                </a:lnTo>
                <a:lnTo>
                  <a:pt x="660531" y="1200581"/>
                </a:lnTo>
                <a:lnTo>
                  <a:pt x="609392" y="1190406"/>
                </a:lnTo>
                <a:lnTo>
                  <a:pt x="559580" y="1178166"/>
                </a:lnTo>
                <a:lnTo>
                  <a:pt x="511197" y="1163931"/>
                </a:lnTo>
                <a:lnTo>
                  <a:pt x="464346" y="1147775"/>
                </a:lnTo>
                <a:lnTo>
                  <a:pt x="419130" y="1129767"/>
                </a:lnTo>
                <a:lnTo>
                  <a:pt x="375650" y="1109979"/>
                </a:lnTo>
                <a:lnTo>
                  <a:pt x="334011" y="1088483"/>
                </a:lnTo>
                <a:lnTo>
                  <a:pt x="294314" y="1065350"/>
                </a:lnTo>
                <a:lnTo>
                  <a:pt x="256662" y="1040651"/>
                </a:lnTo>
                <a:lnTo>
                  <a:pt x="221157" y="1014459"/>
                </a:lnTo>
                <a:lnTo>
                  <a:pt x="187904" y="986843"/>
                </a:lnTo>
                <a:lnTo>
                  <a:pt x="157003" y="957877"/>
                </a:lnTo>
                <a:lnTo>
                  <a:pt x="128558" y="927630"/>
                </a:lnTo>
                <a:lnTo>
                  <a:pt x="102672" y="896175"/>
                </a:lnTo>
                <a:lnTo>
                  <a:pt x="79446" y="863583"/>
                </a:lnTo>
                <a:lnTo>
                  <a:pt x="58984" y="829925"/>
                </a:lnTo>
                <a:lnTo>
                  <a:pt x="41389" y="795273"/>
                </a:lnTo>
                <a:lnTo>
                  <a:pt x="26762" y="759698"/>
                </a:lnTo>
                <a:lnTo>
                  <a:pt x="15208" y="723272"/>
                </a:lnTo>
                <a:lnTo>
                  <a:pt x="6827" y="686066"/>
                </a:lnTo>
                <a:lnTo>
                  <a:pt x="1724" y="648151"/>
                </a:lnTo>
                <a:lnTo>
                  <a:pt x="0" y="6095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6" name="object 6"/>
          <p:cNvSpPr/>
          <p:nvPr/>
        </p:nvSpPr>
        <p:spPr>
          <a:xfrm>
            <a:off x="5715000" y="4712170"/>
            <a:ext cx="1680882" cy="1227044"/>
          </a:xfrm>
          <a:custGeom>
            <a:avLst/>
            <a:gdLst/>
            <a:ahLst/>
            <a:cxnLst/>
            <a:rect l="l" t="t" r="r" b="b"/>
            <a:pathLst>
              <a:path w="1905000" h="1390650">
                <a:moveTo>
                  <a:pt x="0" y="695324"/>
                </a:moveTo>
                <a:lnTo>
                  <a:pt x="1616" y="654468"/>
                </a:lnTo>
                <a:lnTo>
                  <a:pt x="6408" y="614234"/>
                </a:lnTo>
                <a:lnTo>
                  <a:pt x="14284" y="574687"/>
                </a:lnTo>
                <a:lnTo>
                  <a:pt x="25156" y="535892"/>
                </a:lnTo>
                <a:lnTo>
                  <a:pt x="38934" y="497915"/>
                </a:lnTo>
                <a:lnTo>
                  <a:pt x="55529" y="460820"/>
                </a:lnTo>
                <a:lnTo>
                  <a:pt x="74852" y="424672"/>
                </a:lnTo>
                <a:lnTo>
                  <a:pt x="96813" y="389538"/>
                </a:lnTo>
                <a:lnTo>
                  <a:pt x="121323" y="355482"/>
                </a:lnTo>
                <a:lnTo>
                  <a:pt x="148292" y="322569"/>
                </a:lnTo>
                <a:lnTo>
                  <a:pt x="177632" y="290865"/>
                </a:lnTo>
                <a:lnTo>
                  <a:pt x="209253" y="260434"/>
                </a:lnTo>
                <a:lnTo>
                  <a:pt x="243066" y="231343"/>
                </a:lnTo>
                <a:lnTo>
                  <a:pt x="278980" y="203655"/>
                </a:lnTo>
                <a:lnTo>
                  <a:pt x="316908" y="177438"/>
                </a:lnTo>
                <a:lnTo>
                  <a:pt x="356759" y="152755"/>
                </a:lnTo>
                <a:lnTo>
                  <a:pt x="398445" y="129671"/>
                </a:lnTo>
                <a:lnTo>
                  <a:pt x="441875" y="108253"/>
                </a:lnTo>
                <a:lnTo>
                  <a:pt x="486962" y="88565"/>
                </a:lnTo>
                <a:lnTo>
                  <a:pt x="533614" y="70673"/>
                </a:lnTo>
                <a:lnTo>
                  <a:pt x="581743" y="54642"/>
                </a:lnTo>
                <a:lnTo>
                  <a:pt x="631260" y="40536"/>
                </a:lnTo>
                <a:lnTo>
                  <a:pt x="682076" y="28422"/>
                </a:lnTo>
                <a:lnTo>
                  <a:pt x="734100" y="18364"/>
                </a:lnTo>
                <a:lnTo>
                  <a:pt x="787243" y="10427"/>
                </a:lnTo>
                <a:lnTo>
                  <a:pt x="841417" y="4677"/>
                </a:lnTo>
                <a:lnTo>
                  <a:pt x="896532" y="1180"/>
                </a:lnTo>
                <a:lnTo>
                  <a:pt x="952499" y="0"/>
                </a:lnTo>
                <a:lnTo>
                  <a:pt x="1008465" y="1180"/>
                </a:lnTo>
                <a:lnTo>
                  <a:pt x="1063580" y="4677"/>
                </a:lnTo>
                <a:lnTo>
                  <a:pt x="1117754" y="10427"/>
                </a:lnTo>
                <a:lnTo>
                  <a:pt x="1170898" y="18364"/>
                </a:lnTo>
                <a:lnTo>
                  <a:pt x="1222922" y="28422"/>
                </a:lnTo>
                <a:lnTo>
                  <a:pt x="1273737" y="40536"/>
                </a:lnTo>
                <a:lnTo>
                  <a:pt x="1323254" y="54642"/>
                </a:lnTo>
                <a:lnTo>
                  <a:pt x="1371384" y="70673"/>
                </a:lnTo>
                <a:lnTo>
                  <a:pt x="1418036" y="88565"/>
                </a:lnTo>
                <a:lnTo>
                  <a:pt x="1463122" y="108253"/>
                </a:lnTo>
                <a:lnTo>
                  <a:pt x="1506553" y="129671"/>
                </a:lnTo>
                <a:lnTo>
                  <a:pt x="1548238" y="152755"/>
                </a:lnTo>
                <a:lnTo>
                  <a:pt x="1588090" y="177438"/>
                </a:lnTo>
                <a:lnTo>
                  <a:pt x="1626017" y="203655"/>
                </a:lnTo>
                <a:lnTo>
                  <a:pt x="1661932" y="231343"/>
                </a:lnTo>
                <a:lnTo>
                  <a:pt x="1695745" y="260434"/>
                </a:lnTo>
                <a:lnTo>
                  <a:pt x="1727365" y="290865"/>
                </a:lnTo>
                <a:lnTo>
                  <a:pt x="1756705" y="322569"/>
                </a:lnTo>
                <a:lnTo>
                  <a:pt x="1783675" y="355482"/>
                </a:lnTo>
                <a:lnTo>
                  <a:pt x="1808185" y="389538"/>
                </a:lnTo>
                <a:lnTo>
                  <a:pt x="1830146" y="424672"/>
                </a:lnTo>
                <a:lnTo>
                  <a:pt x="1849469" y="460820"/>
                </a:lnTo>
                <a:lnTo>
                  <a:pt x="1866064" y="497915"/>
                </a:lnTo>
                <a:lnTo>
                  <a:pt x="1879842" y="535892"/>
                </a:lnTo>
                <a:lnTo>
                  <a:pt x="1890714" y="574687"/>
                </a:lnTo>
                <a:lnTo>
                  <a:pt x="1898590" y="614234"/>
                </a:lnTo>
                <a:lnTo>
                  <a:pt x="1903381" y="654468"/>
                </a:lnTo>
                <a:lnTo>
                  <a:pt x="1904998" y="695324"/>
                </a:lnTo>
                <a:lnTo>
                  <a:pt x="1903381" y="736179"/>
                </a:lnTo>
                <a:lnTo>
                  <a:pt x="1898590" y="776413"/>
                </a:lnTo>
                <a:lnTo>
                  <a:pt x="1890714" y="815960"/>
                </a:lnTo>
                <a:lnTo>
                  <a:pt x="1879842" y="854755"/>
                </a:lnTo>
                <a:lnTo>
                  <a:pt x="1866064" y="892732"/>
                </a:lnTo>
                <a:lnTo>
                  <a:pt x="1849469" y="929827"/>
                </a:lnTo>
                <a:lnTo>
                  <a:pt x="1830146" y="965975"/>
                </a:lnTo>
                <a:lnTo>
                  <a:pt x="1808185" y="1001109"/>
                </a:lnTo>
                <a:lnTo>
                  <a:pt x="1783675" y="1035165"/>
                </a:lnTo>
                <a:lnTo>
                  <a:pt x="1756705" y="1068078"/>
                </a:lnTo>
                <a:lnTo>
                  <a:pt x="1727365" y="1099782"/>
                </a:lnTo>
                <a:lnTo>
                  <a:pt x="1695745" y="1130213"/>
                </a:lnTo>
                <a:lnTo>
                  <a:pt x="1661932" y="1159304"/>
                </a:lnTo>
                <a:lnTo>
                  <a:pt x="1626017" y="1186992"/>
                </a:lnTo>
                <a:lnTo>
                  <a:pt x="1588090" y="1213209"/>
                </a:lnTo>
                <a:lnTo>
                  <a:pt x="1548238" y="1237893"/>
                </a:lnTo>
                <a:lnTo>
                  <a:pt x="1506553" y="1260976"/>
                </a:lnTo>
                <a:lnTo>
                  <a:pt x="1463122" y="1282394"/>
                </a:lnTo>
                <a:lnTo>
                  <a:pt x="1418036" y="1302082"/>
                </a:lnTo>
                <a:lnTo>
                  <a:pt x="1371384" y="1319974"/>
                </a:lnTo>
                <a:lnTo>
                  <a:pt x="1323254" y="1336006"/>
                </a:lnTo>
                <a:lnTo>
                  <a:pt x="1273737" y="1350112"/>
                </a:lnTo>
                <a:lnTo>
                  <a:pt x="1222922" y="1362226"/>
                </a:lnTo>
                <a:lnTo>
                  <a:pt x="1170898" y="1372284"/>
                </a:lnTo>
                <a:lnTo>
                  <a:pt x="1117754" y="1380221"/>
                </a:lnTo>
                <a:lnTo>
                  <a:pt x="1063580" y="1385970"/>
                </a:lnTo>
                <a:lnTo>
                  <a:pt x="1008465" y="1389468"/>
                </a:lnTo>
                <a:lnTo>
                  <a:pt x="952499" y="1390648"/>
                </a:lnTo>
                <a:lnTo>
                  <a:pt x="896532" y="1389468"/>
                </a:lnTo>
                <a:lnTo>
                  <a:pt x="841417" y="1385970"/>
                </a:lnTo>
                <a:lnTo>
                  <a:pt x="787243" y="1380221"/>
                </a:lnTo>
                <a:lnTo>
                  <a:pt x="734100" y="1372284"/>
                </a:lnTo>
                <a:lnTo>
                  <a:pt x="682076" y="1362226"/>
                </a:lnTo>
                <a:lnTo>
                  <a:pt x="631260" y="1350112"/>
                </a:lnTo>
                <a:lnTo>
                  <a:pt x="581743" y="1336006"/>
                </a:lnTo>
                <a:lnTo>
                  <a:pt x="533614" y="1319974"/>
                </a:lnTo>
                <a:lnTo>
                  <a:pt x="486962" y="1302082"/>
                </a:lnTo>
                <a:lnTo>
                  <a:pt x="441875" y="1282394"/>
                </a:lnTo>
                <a:lnTo>
                  <a:pt x="398445" y="1260976"/>
                </a:lnTo>
                <a:lnTo>
                  <a:pt x="356759" y="1237893"/>
                </a:lnTo>
                <a:lnTo>
                  <a:pt x="316908" y="1213209"/>
                </a:lnTo>
                <a:lnTo>
                  <a:pt x="278980" y="1186992"/>
                </a:lnTo>
                <a:lnTo>
                  <a:pt x="243066" y="1159304"/>
                </a:lnTo>
                <a:lnTo>
                  <a:pt x="209253" y="1130213"/>
                </a:lnTo>
                <a:lnTo>
                  <a:pt x="177632" y="1099782"/>
                </a:lnTo>
                <a:lnTo>
                  <a:pt x="148292" y="1068078"/>
                </a:lnTo>
                <a:lnTo>
                  <a:pt x="121323" y="1035165"/>
                </a:lnTo>
                <a:lnTo>
                  <a:pt x="96813" y="1001109"/>
                </a:lnTo>
                <a:lnTo>
                  <a:pt x="74852" y="965975"/>
                </a:lnTo>
                <a:lnTo>
                  <a:pt x="55529" y="929827"/>
                </a:lnTo>
                <a:lnTo>
                  <a:pt x="38934" y="892732"/>
                </a:lnTo>
                <a:lnTo>
                  <a:pt x="25156" y="854755"/>
                </a:lnTo>
                <a:lnTo>
                  <a:pt x="14284" y="815960"/>
                </a:lnTo>
                <a:lnTo>
                  <a:pt x="6408" y="776413"/>
                </a:lnTo>
                <a:lnTo>
                  <a:pt x="1616" y="736179"/>
                </a:lnTo>
                <a:lnTo>
                  <a:pt x="0" y="695324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7" name="object 7"/>
          <p:cNvSpPr/>
          <p:nvPr/>
        </p:nvSpPr>
        <p:spPr>
          <a:xfrm>
            <a:off x="6252882" y="4308758"/>
            <a:ext cx="1882588" cy="1210235"/>
          </a:xfrm>
          <a:custGeom>
            <a:avLst/>
            <a:gdLst/>
            <a:ahLst/>
            <a:cxnLst/>
            <a:rect l="l" t="t" r="r" b="b"/>
            <a:pathLst>
              <a:path w="2133600" h="1371600">
                <a:moveTo>
                  <a:pt x="0" y="685799"/>
                </a:moveTo>
                <a:lnTo>
                  <a:pt x="6259" y="611074"/>
                </a:lnTo>
                <a:lnTo>
                  <a:pt x="24605" y="538679"/>
                </a:lnTo>
                <a:lnTo>
                  <a:pt x="54386" y="469033"/>
                </a:lnTo>
                <a:lnTo>
                  <a:pt x="73361" y="435372"/>
                </a:lnTo>
                <a:lnTo>
                  <a:pt x="94951" y="402555"/>
                </a:lnTo>
                <a:lnTo>
                  <a:pt x="119074" y="370635"/>
                </a:lnTo>
                <a:lnTo>
                  <a:pt x="145649" y="339663"/>
                </a:lnTo>
                <a:lnTo>
                  <a:pt x="174595" y="309692"/>
                </a:lnTo>
                <a:lnTo>
                  <a:pt x="205830" y="280775"/>
                </a:lnTo>
                <a:lnTo>
                  <a:pt x="239273" y="252963"/>
                </a:lnTo>
                <a:lnTo>
                  <a:pt x="274843" y="226309"/>
                </a:lnTo>
                <a:lnTo>
                  <a:pt x="312458" y="200865"/>
                </a:lnTo>
                <a:lnTo>
                  <a:pt x="352037" y="176684"/>
                </a:lnTo>
                <a:lnTo>
                  <a:pt x="393498" y="153818"/>
                </a:lnTo>
                <a:lnTo>
                  <a:pt x="436761" y="132319"/>
                </a:lnTo>
                <a:lnTo>
                  <a:pt x="481744" y="112239"/>
                </a:lnTo>
                <a:lnTo>
                  <a:pt x="528365" y="93631"/>
                </a:lnTo>
                <a:lnTo>
                  <a:pt x="576543" y="76547"/>
                </a:lnTo>
                <a:lnTo>
                  <a:pt x="626198" y="61039"/>
                </a:lnTo>
                <a:lnTo>
                  <a:pt x="677246" y="47160"/>
                </a:lnTo>
                <a:lnTo>
                  <a:pt x="729608" y="34962"/>
                </a:lnTo>
                <a:lnTo>
                  <a:pt x="783202" y="24497"/>
                </a:lnTo>
                <a:lnTo>
                  <a:pt x="837946" y="15817"/>
                </a:lnTo>
                <a:lnTo>
                  <a:pt x="893759" y="8975"/>
                </a:lnTo>
                <a:lnTo>
                  <a:pt x="950559" y="4024"/>
                </a:lnTo>
                <a:lnTo>
                  <a:pt x="1008267" y="1014"/>
                </a:lnTo>
                <a:lnTo>
                  <a:pt x="1066799" y="0"/>
                </a:lnTo>
                <a:lnTo>
                  <a:pt x="1125331" y="1014"/>
                </a:lnTo>
                <a:lnTo>
                  <a:pt x="1183039" y="4024"/>
                </a:lnTo>
                <a:lnTo>
                  <a:pt x="1239840" y="8975"/>
                </a:lnTo>
                <a:lnTo>
                  <a:pt x="1295653" y="15817"/>
                </a:lnTo>
                <a:lnTo>
                  <a:pt x="1350397" y="24497"/>
                </a:lnTo>
                <a:lnTo>
                  <a:pt x="1403991" y="34962"/>
                </a:lnTo>
                <a:lnTo>
                  <a:pt x="1456353" y="47160"/>
                </a:lnTo>
                <a:lnTo>
                  <a:pt x="1507402" y="61039"/>
                </a:lnTo>
                <a:lnTo>
                  <a:pt x="1557056" y="76547"/>
                </a:lnTo>
                <a:lnTo>
                  <a:pt x="1605234" y="93631"/>
                </a:lnTo>
                <a:lnTo>
                  <a:pt x="1651855" y="112239"/>
                </a:lnTo>
                <a:lnTo>
                  <a:pt x="1696838" y="132319"/>
                </a:lnTo>
                <a:lnTo>
                  <a:pt x="1740101" y="153818"/>
                </a:lnTo>
                <a:lnTo>
                  <a:pt x="1781562" y="176684"/>
                </a:lnTo>
                <a:lnTo>
                  <a:pt x="1821141" y="200865"/>
                </a:lnTo>
                <a:lnTo>
                  <a:pt x="1858756" y="226309"/>
                </a:lnTo>
                <a:lnTo>
                  <a:pt x="1894326" y="252963"/>
                </a:lnTo>
                <a:lnTo>
                  <a:pt x="1927769" y="280775"/>
                </a:lnTo>
                <a:lnTo>
                  <a:pt x="1959004" y="309692"/>
                </a:lnTo>
                <a:lnTo>
                  <a:pt x="1987949" y="339663"/>
                </a:lnTo>
                <a:lnTo>
                  <a:pt x="2014524" y="370635"/>
                </a:lnTo>
                <a:lnTo>
                  <a:pt x="2038648" y="402555"/>
                </a:lnTo>
                <a:lnTo>
                  <a:pt x="2060237" y="435372"/>
                </a:lnTo>
                <a:lnTo>
                  <a:pt x="2079212" y="469033"/>
                </a:lnTo>
                <a:lnTo>
                  <a:pt x="2095491" y="503486"/>
                </a:lnTo>
                <a:lnTo>
                  <a:pt x="2119636" y="574559"/>
                </a:lnTo>
                <a:lnTo>
                  <a:pt x="2132020" y="648171"/>
                </a:lnTo>
                <a:lnTo>
                  <a:pt x="2133598" y="685799"/>
                </a:lnTo>
                <a:lnTo>
                  <a:pt x="2132020" y="723427"/>
                </a:lnTo>
                <a:lnTo>
                  <a:pt x="2119636" y="797040"/>
                </a:lnTo>
                <a:lnTo>
                  <a:pt x="2095491" y="868113"/>
                </a:lnTo>
                <a:lnTo>
                  <a:pt x="2079212" y="902566"/>
                </a:lnTo>
                <a:lnTo>
                  <a:pt x="2060237" y="936227"/>
                </a:lnTo>
                <a:lnTo>
                  <a:pt x="2038648" y="969044"/>
                </a:lnTo>
                <a:lnTo>
                  <a:pt x="2014524" y="1000965"/>
                </a:lnTo>
                <a:lnTo>
                  <a:pt x="1987949" y="1031936"/>
                </a:lnTo>
                <a:lnTo>
                  <a:pt x="1959004" y="1061907"/>
                </a:lnTo>
                <a:lnTo>
                  <a:pt x="1927769" y="1090825"/>
                </a:lnTo>
                <a:lnTo>
                  <a:pt x="1894326" y="1118636"/>
                </a:lnTo>
                <a:lnTo>
                  <a:pt x="1858756" y="1145290"/>
                </a:lnTo>
                <a:lnTo>
                  <a:pt x="1821141" y="1170734"/>
                </a:lnTo>
                <a:lnTo>
                  <a:pt x="1781562" y="1194915"/>
                </a:lnTo>
                <a:lnTo>
                  <a:pt x="1740101" y="1217781"/>
                </a:lnTo>
                <a:lnTo>
                  <a:pt x="1696838" y="1239280"/>
                </a:lnTo>
                <a:lnTo>
                  <a:pt x="1651855" y="1259359"/>
                </a:lnTo>
                <a:lnTo>
                  <a:pt x="1605234" y="1277967"/>
                </a:lnTo>
                <a:lnTo>
                  <a:pt x="1557056" y="1295051"/>
                </a:lnTo>
                <a:lnTo>
                  <a:pt x="1507402" y="1310559"/>
                </a:lnTo>
                <a:lnTo>
                  <a:pt x="1456353" y="1324438"/>
                </a:lnTo>
                <a:lnTo>
                  <a:pt x="1403991" y="1336636"/>
                </a:lnTo>
                <a:lnTo>
                  <a:pt x="1350397" y="1347101"/>
                </a:lnTo>
                <a:lnTo>
                  <a:pt x="1295653" y="1355781"/>
                </a:lnTo>
                <a:lnTo>
                  <a:pt x="1239840" y="1362623"/>
                </a:lnTo>
                <a:lnTo>
                  <a:pt x="1183039" y="1367574"/>
                </a:lnTo>
                <a:lnTo>
                  <a:pt x="1125331" y="1370584"/>
                </a:lnTo>
                <a:lnTo>
                  <a:pt x="1066799" y="1371598"/>
                </a:lnTo>
                <a:lnTo>
                  <a:pt x="1008267" y="1370584"/>
                </a:lnTo>
                <a:lnTo>
                  <a:pt x="950559" y="1367574"/>
                </a:lnTo>
                <a:lnTo>
                  <a:pt x="893759" y="1362623"/>
                </a:lnTo>
                <a:lnTo>
                  <a:pt x="837946" y="1355781"/>
                </a:lnTo>
                <a:lnTo>
                  <a:pt x="783202" y="1347101"/>
                </a:lnTo>
                <a:lnTo>
                  <a:pt x="729608" y="1336636"/>
                </a:lnTo>
                <a:lnTo>
                  <a:pt x="677246" y="1324438"/>
                </a:lnTo>
                <a:lnTo>
                  <a:pt x="626198" y="1310559"/>
                </a:lnTo>
                <a:lnTo>
                  <a:pt x="576543" y="1295051"/>
                </a:lnTo>
                <a:lnTo>
                  <a:pt x="528365" y="1277967"/>
                </a:lnTo>
                <a:lnTo>
                  <a:pt x="481744" y="1259359"/>
                </a:lnTo>
                <a:lnTo>
                  <a:pt x="436761" y="1239280"/>
                </a:lnTo>
                <a:lnTo>
                  <a:pt x="393498" y="1217781"/>
                </a:lnTo>
                <a:lnTo>
                  <a:pt x="352037" y="1194915"/>
                </a:lnTo>
                <a:lnTo>
                  <a:pt x="312458" y="1170734"/>
                </a:lnTo>
                <a:lnTo>
                  <a:pt x="274843" y="1145290"/>
                </a:lnTo>
                <a:lnTo>
                  <a:pt x="239273" y="1118636"/>
                </a:lnTo>
                <a:lnTo>
                  <a:pt x="205830" y="1090825"/>
                </a:lnTo>
                <a:lnTo>
                  <a:pt x="174595" y="1061907"/>
                </a:lnTo>
                <a:lnTo>
                  <a:pt x="145649" y="1031936"/>
                </a:lnTo>
                <a:lnTo>
                  <a:pt x="119074" y="1000965"/>
                </a:lnTo>
                <a:lnTo>
                  <a:pt x="94951" y="969044"/>
                </a:lnTo>
                <a:lnTo>
                  <a:pt x="73361" y="936227"/>
                </a:lnTo>
                <a:lnTo>
                  <a:pt x="54386" y="902566"/>
                </a:lnTo>
                <a:lnTo>
                  <a:pt x="38107" y="868113"/>
                </a:lnTo>
                <a:lnTo>
                  <a:pt x="13962" y="797040"/>
                </a:lnTo>
                <a:lnTo>
                  <a:pt x="1578" y="723427"/>
                </a:lnTo>
                <a:lnTo>
                  <a:pt x="0" y="685799"/>
                </a:lnTo>
                <a:close/>
              </a:path>
            </a:pathLst>
          </a:custGeom>
          <a:ln w="4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730799"/>
              </p:ext>
            </p:extLst>
          </p:nvPr>
        </p:nvGraphicFramePr>
        <p:xfrm>
          <a:off x="4839107" y="1673974"/>
          <a:ext cx="3625100" cy="4875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4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6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73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8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0541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18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535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402851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147917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71792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295275"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A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C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400" b="1" spc="-5" dirty="0">
                          <a:solidFill>
                            <a:srgbClr val="3333CC"/>
                          </a:solidFill>
                          <a:latin typeface="Tahoma"/>
                          <a:cs typeface="Tahoma"/>
                        </a:rPr>
                        <a:t>Prob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0.30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0.05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99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0.25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1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286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1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100" b="1" dirty="0">
                          <a:latin typeface="Tahoma"/>
                          <a:cs typeface="Tahoma"/>
                        </a:rPr>
                        <a:t>0.10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03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329018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33020">
                        <a:lnSpc>
                          <a:spcPct val="100000"/>
                        </a:lnSpc>
                        <a:spcBef>
                          <a:spcPts val="2250"/>
                        </a:spcBef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A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1485"/>
                        </a:spcBef>
                        <a:tabLst>
                          <a:tab pos="853440" algn="l"/>
                        </a:tabLst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	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772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243840">
                        <a:lnSpc>
                          <a:spcPts val="156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37465">
                        <a:lnSpc>
                          <a:spcPct val="100000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38100">
                        <a:lnSpc>
                          <a:spcPct val="100000"/>
                        </a:lnSpc>
                      </a:pPr>
                      <a:r>
                        <a:rPr sz="2100" dirty="0">
                          <a:latin typeface="Arial"/>
                          <a:cs typeface="Arial"/>
                        </a:rPr>
                        <a:t>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3254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472440">
                        <a:lnSpc>
                          <a:spcPts val="2645"/>
                        </a:lnSpc>
                        <a:spcBef>
                          <a:spcPts val="1115"/>
                        </a:spcBef>
                      </a:pPr>
                      <a:r>
                        <a:rPr sz="3200" baseline="23148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3200" spc="127" baseline="2314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5" dirty="0">
                          <a:latin typeface="Arial"/>
                          <a:cs typeface="Arial"/>
                        </a:rPr>
                        <a:t>0.10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24946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626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ts val="1775"/>
                        </a:lnSpc>
                      </a:pPr>
                      <a:r>
                        <a:rPr sz="1400" i="1" spc="-5" dirty="0">
                          <a:latin typeface="Arial"/>
                          <a:cs typeface="Arial"/>
                        </a:rPr>
                        <a:t>0.30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964206" y="1287634"/>
            <a:ext cx="3951194" cy="35002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1206" marR="4483">
              <a:lnSpc>
                <a:spcPts val="2471"/>
              </a:lnSpc>
              <a:spcBef>
                <a:spcPts val="229"/>
              </a:spcBef>
            </a:pP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Example:</a:t>
            </a:r>
            <a:r>
              <a:rPr sz="1800" i="1" spc="-93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Boolean  variables A, B,</a:t>
            </a:r>
            <a:r>
              <a:rPr sz="1800" i="1" spc="-137" dirty="0">
                <a:solidFill>
                  <a:srgbClr val="3333CC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3333CC"/>
                </a:solidFill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Generative Models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/>
              <a:lstStyle/>
              <a:p>
                <a:r>
                  <a:rPr lang="en-GB" dirty="0" smtClean="0"/>
                  <a:t>Generative models</a:t>
                </a:r>
              </a:p>
              <a:p>
                <a:pPr lvl="1"/>
                <a:r>
                  <a:rPr lang="en-GB" dirty="0" smtClean="0"/>
                  <a:t>Build model to estimate the posterior probability P(Y|X) by estimating </a:t>
                </a:r>
              </a:p>
              <a:p>
                <a:pPr lvl="2"/>
                <a:r>
                  <a:rPr lang="en-GB" dirty="0" smtClean="0"/>
                  <a:t>likelihood of data given target (hypothesis) P(X|Y)</a:t>
                </a:r>
              </a:p>
              <a:p>
                <a:pPr lvl="2"/>
                <a:r>
                  <a:rPr lang="en-GB" dirty="0" smtClean="0"/>
                  <a:t>Prior probabilities over target P(Y)</a:t>
                </a:r>
              </a:p>
              <a:p>
                <a:pPr lvl="1"/>
                <a:r>
                  <a:rPr lang="en-GB" dirty="0" smtClean="0"/>
                  <a:t>In general, for a specific class Y=</a:t>
                </a:r>
                <a:r>
                  <a:rPr lang="en-GB" dirty="0" err="1" smtClean="0"/>
                  <a:t>c</a:t>
                </a:r>
                <a:r>
                  <a:rPr lang="en-GB" baseline="-25000" dirty="0" err="1" smtClean="0"/>
                  <a:t>k</a:t>
                </a:r>
                <a:r>
                  <a:rPr lang="en-GB" dirty="0" smtClean="0"/>
                  <a:t>,</a:t>
                </a:r>
              </a:p>
              <a:p>
                <a:pPr marL="457200" lvl="1" indent="0">
                  <a:buNone/>
                </a:pPr>
                <a:r>
                  <a:rPr lang="en-GB" dirty="0"/>
                  <a:t> </a:t>
                </a:r>
                <a:r>
                  <a:rPr lang="en-GB" dirty="0" smtClean="0"/>
                  <a:t>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 rotWithShape="0">
                <a:blip r:embed="rId2"/>
                <a:stretch>
                  <a:fillRect l="-1657" t="-1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1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7315200" cy="850106"/>
          </a:xfrm>
        </p:spPr>
        <p:txBody>
          <a:bodyPr/>
          <a:lstStyle/>
          <a:p>
            <a:r>
              <a:rPr lang="en-US" b="1" dirty="0"/>
              <a:t>Probabilistic Generative Model versus Probabilistic Discriminative Model</a:t>
            </a:r>
            <a:br>
              <a:rPr lang="en-US" b="1" dirty="0"/>
            </a:b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2175472"/>
                  </p:ext>
                </p:extLst>
              </p:nvPr>
            </p:nvGraphicFramePr>
            <p:xfrm>
              <a:off x="457200" y="1600200"/>
              <a:ext cx="8229600" cy="30160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/>
                    <a:gridCol w="33528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Generative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Discriminative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Naïve Bayes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Logistic Regression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Estimate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 smtClean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/>
                            <a:t>Finds class label directly</a:t>
                          </a:r>
                          <a:r>
                            <a:rPr lang="en-US" sz="200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:endParaRPr lang="en-US" sz="2000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 smtClean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dirty="0">
                                        <a:latin typeface="Cambria Math" panose="02040503050406030204" pitchFamily="18" charset="0"/>
                                      </a:rPr>
                                      <m:t>argmax</m:t>
                                    </m:r>
                                  </m:e>
                                  <m:sub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𝑥𝑛𝑒𝑤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None/>
                          </a:pPr>
                          <a:r>
                            <a:rPr lang="en-US" sz="2000" dirty="0" smtClean="0"/>
                            <a:t>Prediction</a:t>
                          </a:r>
                        </a:p>
                        <a:p>
                          <a:pPr marL="0" lvl="1" indent="0">
                            <a:spcBef>
                              <a:spcPts val="1000"/>
                            </a:spcBef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𝑥𝑛𝑒𝑤</m:t>
                                </m:r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42175472"/>
                  </p:ext>
                </p:extLst>
              </p:nvPr>
            </p:nvGraphicFramePr>
            <p:xfrm>
              <a:off x="457200" y="1600200"/>
              <a:ext cx="8229600" cy="27112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6800"/>
                    <a:gridCol w="3352800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Generative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/>
                            <a:t>Discriminative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Naïve Bayes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Ex: Logistic Regression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137069" r="-69375" b="-15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137069" r="-909" b="-156897"/>
                          </a:stretch>
                        </a:blipFill>
                      </a:tcPr>
                    </a:tc>
                  </a:tr>
                  <a:tr h="7249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50" t="-231092" r="-69375" b="-5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5818" t="-231092" r="-909" b="-5294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4870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274638"/>
            <a:ext cx="7605464" cy="850106"/>
          </a:xfrm>
        </p:spPr>
        <p:txBody>
          <a:bodyPr/>
          <a:lstStyle/>
          <a:p>
            <a:r>
              <a:rPr lang="en-US" altLang="ko-KR" sz="3600" dirty="0"/>
              <a:t>Most Probable Classification </a:t>
            </a:r>
            <a:br>
              <a:rPr lang="en-US" altLang="ko-KR" sz="3600" dirty="0"/>
            </a:br>
            <a:r>
              <a:rPr lang="en-US" altLang="ko-KR" sz="3600" dirty="0"/>
              <a:t>of New Instances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077200" cy="4648200"/>
          </a:xfrm>
        </p:spPr>
        <p:txBody>
          <a:bodyPr/>
          <a:lstStyle/>
          <a:p>
            <a:r>
              <a:rPr lang="en-US" altLang="ko-KR" sz="2400" dirty="0"/>
              <a:t>So far we’ve sought the most probable </a:t>
            </a:r>
            <a:r>
              <a:rPr lang="en-US" altLang="ko-KR" sz="2400" i="1" dirty="0"/>
              <a:t>hypothesis</a:t>
            </a:r>
            <a:r>
              <a:rPr lang="en-US" altLang="ko-KR" sz="2400" dirty="0"/>
              <a:t> given the data </a:t>
            </a:r>
            <a:r>
              <a:rPr lang="en-US" altLang="ko-KR" sz="2400" i="1" dirty="0"/>
              <a:t>D</a:t>
            </a:r>
            <a:r>
              <a:rPr lang="en-US" altLang="ko-KR" sz="2400" dirty="0"/>
              <a:t> (i.e., </a:t>
            </a:r>
            <a:r>
              <a:rPr lang="en-US" altLang="ko-KR" sz="2400" i="1" dirty="0" err="1"/>
              <a:t>h</a:t>
            </a:r>
            <a:r>
              <a:rPr lang="en-US" altLang="ko-KR" sz="2400" i="1" baseline="-25000" dirty="0" err="1"/>
              <a:t>MAP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Given new instance </a:t>
            </a:r>
            <a:r>
              <a:rPr lang="en-US" altLang="ko-KR" sz="2400" i="1" dirty="0"/>
              <a:t>x</a:t>
            </a:r>
            <a:r>
              <a:rPr lang="en-US" altLang="ko-KR" sz="2400" dirty="0"/>
              <a:t>, what is its most probable </a:t>
            </a:r>
            <a:r>
              <a:rPr lang="en-US" altLang="ko-KR" sz="2400" i="1" dirty="0"/>
              <a:t>classification</a:t>
            </a:r>
            <a:r>
              <a:rPr lang="en-US" altLang="ko-KR" sz="2400" dirty="0"/>
              <a:t>?</a:t>
            </a:r>
          </a:p>
          <a:p>
            <a:pPr lvl="1"/>
            <a:r>
              <a:rPr lang="en-US" altLang="ko-KR" sz="2000" i="1" dirty="0" err="1"/>
              <a:t>h</a:t>
            </a:r>
            <a:r>
              <a:rPr lang="en-US" altLang="ko-KR" sz="2000" i="1" baseline="-25000" dirty="0" err="1"/>
              <a:t>MAP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is not the most probable classification!</a:t>
            </a:r>
          </a:p>
          <a:p>
            <a:r>
              <a:rPr lang="en-US" altLang="ko-KR" sz="2400" dirty="0"/>
              <a:t>Consider:</a:t>
            </a:r>
          </a:p>
          <a:p>
            <a:pPr lvl="1"/>
            <a:r>
              <a:rPr lang="en-US" altLang="ko-KR" sz="2000" dirty="0"/>
              <a:t>Three possible hypotheses: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.4,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.3, 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|</a:t>
            </a:r>
            <a:r>
              <a:rPr lang="en-US" altLang="ko-KR" sz="2000" i="1" dirty="0"/>
              <a:t>D</a:t>
            </a:r>
            <a:r>
              <a:rPr lang="en-US" altLang="ko-KR" sz="2000" dirty="0"/>
              <a:t>) = .3</a:t>
            </a:r>
          </a:p>
          <a:p>
            <a:pPr lvl="1"/>
            <a:r>
              <a:rPr lang="en-US" altLang="ko-KR" sz="2000" dirty="0"/>
              <a:t>Given new instance </a:t>
            </a:r>
            <a:r>
              <a:rPr lang="en-US" altLang="ko-KR" sz="2000" i="1" dirty="0"/>
              <a:t>x</a:t>
            </a:r>
            <a:r>
              <a:rPr lang="en-US" altLang="ko-KR" sz="2000" dirty="0"/>
              <a:t>,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h</a:t>
            </a:r>
            <a:r>
              <a:rPr lang="en-US" altLang="ko-KR" sz="2000" baseline="-25000" dirty="0"/>
              <a:t>1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+,  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2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  <a:r>
              <a:rPr lang="en-US" altLang="ko-KR" sz="2000" dirty="0"/>
              <a:t>,  </a:t>
            </a:r>
            <a:r>
              <a:rPr lang="en-US" altLang="ko-KR" sz="2000" i="1" dirty="0"/>
              <a:t>h</a:t>
            </a:r>
            <a:r>
              <a:rPr lang="en-US" altLang="ko-KR" sz="2000" baseline="-25000" dirty="0"/>
              <a:t>3</a:t>
            </a:r>
            <a:r>
              <a:rPr lang="en-US" altLang="ko-KR" sz="2000" dirty="0"/>
              <a:t>(</a:t>
            </a:r>
            <a:r>
              <a:rPr lang="en-US" altLang="ko-KR" sz="2000" i="1" dirty="0"/>
              <a:t>x</a:t>
            </a:r>
            <a:r>
              <a:rPr lang="en-US" altLang="ko-KR" sz="2000" dirty="0"/>
              <a:t>) = </a:t>
            </a:r>
            <a:r>
              <a:rPr lang="en-US" altLang="ko-KR" sz="2000" dirty="0">
                <a:sym typeface="Symbol" panose="05050102010706020507" pitchFamily="18" charset="2"/>
              </a:rPr>
              <a:t></a:t>
            </a:r>
          </a:p>
          <a:p>
            <a:pPr lvl="1"/>
            <a:r>
              <a:rPr lang="en-US" altLang="ko-KR" sz="2000" dirty="0">
                <a:sym typeface="Symbol" panose="05050102010706020507" pitchFamily="18" charset="2"/>
              </a:rPr>
              <a:t>What’s most probable classification of </a:t>
            </a:r>
            <a:r>
              <a:rPr lang="en-US" altLang="ko-KR" sz="2000" i="1" dirty="0">
                <a:sym typeface="Symbol" panose="05050102010706020507" pitchFamily="18" charset="2"/>
              </a:rPr>
              <a:t>x</a:t>
            </a:r>
            <a:r>
              <a:rPr lang="en-US" altLang="ko-KR" sz="2000" dirty="0">
                <a:sym typeface="Symbol" panose="05050102010706020507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36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Bayes Optimal Classifier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981200"/>
            <a:ext cx="7010400" cy="4114800"/>
          </a:xfrm>
        </p:spPr>
        <p:txBody>
          <a:bodyPr/>
          <a:lstStyle/>
          <a:p>
            <a:r>
              <a:rPr lang="en-US" altLang="ko-KR" sz="2400" b="1"/>
              <a:t>Bayes optimal classification:</a:t>
            </a:r>
          </a:p>
          <a:p>
            <a:endParaRPr lang="en-US" altLang="ko-KR" sz="2400"/>
          </a:p>
          <a:p>
            <a:r>
              <a:rPr lang="en-US" altLang="ko-KR" sz="2400"/>
              <a:t>Example: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.4,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) = 0,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1</a:t>
            </a:r>
            <a:r>
              <a:rPr lang="en-US" altLang="ko-KR" sz="2000"/>
              <a:t>) = 1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) = 1,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2</a:t>
            </a:r>
            <a:r>
              <a:rPr lang="en-US" altLang="ko-KR" sz="2000"/>
              <a:t>) = 0</a:t>
            </a:r>
          </a:p>
          <a:p>
            <a:pPr algn="ctr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|</a:t>
            </a:r>
            <a:r>
              <a:rPr lang="en-US" altLang="ko-KR" sz="2000" i="1"/>
              <a:t>D</a:t>
            </a:r>
            <a:r>
              <a:rPr lang="en-US" altLang="ko-KR" sz="2000"/>
              <a:t>) = .3, </a:t>
            </a:r>
            <a:r>
              <a:rPr lang="en-US" altLang="ko-KR" sz="2000" i="1"/>
              <a:t>P</a:t>
            </a:r>
            <a:r>
              <a:rPr lang="en-US" altLang="ko-KR" sz="2000"/>
              <a:t>(</a:t>
            </a:r>
            <a:r>
              <a:rPr lang="en-US" altLang="ko-KR" sz="2000">
                <a:sym typeface="Symbol" panose="05050102010706020507" pitchFamily="18" charset="2"/>
              </a:rPr>
              <a:t></a:t>
            </a:r>
            <a:r>
              <a:rPr lang="en-US" altLang="ko-KR" sz="2000"/>
              <a:t>|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) = 1,  </a:t>
            </a:r>
            <a:r>
              <a:rPr lang="en-US" altLang="ko-KR" sz="2000" i="1"/>
              <a:t>P</a:t>
            </a:r>
            <a:r>
              <a:rPr lang="en-US" altLang="ko-KR" sz="2000"/>
              <a:t>(+|</a:t>
            </a:r>
            <a:r>
              <a:rPr lang="en-US" altLang="ko-KR" sz="2000" i="1"/>
              <a:t>h</a:t>
            </a:r>
            <a:r>
              <a:rPr lang="en-US" altLang="ko-KR" sz="2000" baseline="-25000"/>
              <a:t>3</a:t>
            </a:r>
            <a:r>
              <a:rPr lang="en-US" altLang="ko-KR" sz="2000"/>
              <a:t>) = 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	therefore</a:t>
            </a:r>
          </a:p>
          <a:p>
            <a:endParaRPr lang="en-US" altLang="ko-KR" sz="3600"/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	and</a:t>
            </a:r>
          </a:p>
        </p:txBody>
      </p:sp>
      <p:pic>
        <p:nvPicPr>
          <p:cNvPr id="2017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466975"/>
            <a:ext cx="32385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4613275"/>
            <a:ext cx="2857500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17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15000"/>
            <a:ext cx="378142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28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Gibbs Classifier</a:t>
            </a:r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148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Bayes optimal classifier provides best result, but can be expensive if many hypotheses.</a:t>
            </a:r>
          </a:p>
          <a:p>
            <a:r>
              <a:rPr lang="en-US" altLang="ko-KR" sz="2400" dirty="0"/>
              <a:t>Gibbs algorithm:</a:t>
            </a:r>
          </a:p>
          <a:p>
            <a:pPr lvl="1">
              <a:buFontTx/>
              <a:buNone/>
            </a:pPr>
            <a:r>
              <a:rPr lang="en-US" altLang="ko-KR" sz="2000" dirty="0">
                <a:solidFill>
                  <a:srgbClr val="0066CC"/>
                </a:solidFill>
              </a:rPr>
              <a:t>1.</a:t>
            </a:r>
            <a:r>
              <a:rPr lang="en-US" altLang="ko-KR" sz="2000" dirty="0"/>
              <a:t> Choose one hypothesis at random, according to </a:t>
            </a:r>
            <a:r>
              <a:rPr lang="en-US" altLang="ko-KR" sz="2000" i="1" dirty="0"/>
              <a:t>P</a:t>
            </a:r>
            <a:r>
              <a:rPr lang="en-US" altLang="ko-KR" sz="2000" dirty="0"/>
              <a:t>(</a:t>
            </a:r>
            <a:r>
              <a:rPr lang="en-US" altLang="ko-KR" sz="2000" i="1" dirty="0" err="1"/>
              <a:t>h</a:t>
            </a:r>
            <a:r>
              <a:rPr lang="en-US" altLang="ko-KR" sz="2000" dirty="0" err="1"/>
              <a:t>|</a:t>
            </a:r>
            <a:r>
              <a:rPr lang="en-US" altLang="ko-KR" sz="2000" i="1" dirty="0" err="1"/>
              <a:t>D</a:t>
            </a:r>
            <a:r>
              <a:rPr lang="en-US" altLang="ko-KR" sz="2000" dirty="0"/>
              <a:t>)</a:t>
            </a:r>
          </a:p>
          <a:p>
            <a:pPr lvl="1">
              <a:buFontTx/>
              <a:buNone/>
            </a:pPr>
            <a:r>
              <a:rPr lang="en-US" altLang="ko-KR" sz="2000" dirty="0">
                <a:solidFill>
                  <a:srgbClr val="0066CC"/>
                </a:solidFill>
              </a:rPr>
              <a:t>2.</a:t>
            </a:r>
            <a:r>
              <a:rPr lang="en-US" altLang="ko-KR" sz="2000" dirty="0"/>
              <a:t> Use this to classify new instance</a:t>
            </a:r>
          </a:p>
          <a:p>
            <a:r>
              <a:rPr lang="en-US" altLang="ko-KR" sz="2400" dirty="0"/>
              <a:t>Surprising fact: Assume target concepts are drawn at random from </a:t>
            </a:r>
            <a:r>
              <a:rPr lang="en-US" altLang="ko-KR" sz="2400" i="1" dirty="0"/>
              <a:t>H</a:t>
            </a:r>
            <a:r>
              <a:rPr lang="en-US" altLang="ko-KR" sz="2400" dirty="0"/>
              <a:t> according to priors on </a:t>
            </a:r>
            <a:r>
              <a:rPr lang="en-US" altLang="ko-KR" sz="2400" i="1" dirty="0"/>
              <a:t>H</a:t>
            </a:r>
            <a:r>
              <a:rPr lang="en-US" altLang="ko-KR" sz="2400" dirty="0"/>
              <a:t>. Then: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000" i="1" dirty="0"/>
              <a:t>E</a:t>
            </a:r>
            <a:r>
              <a:rPr lang="en-US" altLang="ko-KR" sz="2000" dirty="0"/>
              <a:t>[</a:t>
            </a:r>
            <a:r>
              <a:rPr lang="en-US" altLang="ko-KR" sz="2000" i="1" dirty="0" err="1"/>
              <a:t>error</a:t>
            </a:r>
            <a:r>
              <a:rPr lang="en-US" altLang="ko-KR" sz="2000" i="1" baseline="-25000" dirty="0" err="1"/>
              <a:t>Gibbs</a:t>
            </a:r>
            <a:r>
              <a:rPr lang="en-US" altLang="ko-KR" sz="2000" dirty="0"/>
              <a:t>]  </a:t>
            </a:r>
            <a:r>
              <a:rPr lang="en-US" altLang="ko-KR" sz="2000" dirty="0">
                <a:sym typeface="Symbol" panose="05050102010706020507" pitchFamily="18" charset="2"/>
              </a:rPr>
              <a:t>  2</a:t>
            </a:r>
            <a:r>
              <a:rPr lang="en-US" altLang="ko-KR" sz="2000" i="1" dirty="0"/>
              <a:t>E </a:t>
            </a:r>
            <a:r>
              <a:rPr lang="en-US" altLang="ko-KR" sz="2000" dirty="0"/>
              <a:t>[</a:t>
            </a:r>
            <a:r>
              <a:rPr lang="en-US" altLang="ko-KR" sz="2000" i="1" dirty="0" err="1"/>
              <a:t>error</a:t>
            </a:r>
            <a:r>
              <a:rPr lang="en-US" altLang="ko-KR" sz="2000" i="1" baseline="-25000" dirty="0" err="1"/>
              <a:t>BayesOptional</a:t>
            </a:r>
            <a:r>
              <a:rPr lang="en-US" altLang="ko-KR" sz="2000" dirty="0"/>
              <a:t>]</a:t>
            </a:r>
            <a:r>
              <a:rPr lang="en-US" altLang="ko-K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5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Naive Bayes </a:t>
            </a:r>
            <a:r>
              <a:rPr lang="en-US" altLang="ko-KR" dirty="0" smtClean="0"/>
              <a:t>Classifier</a:t>
            </a:r>
            <a:endParaRPr lang="en-US" altLang="ko-KR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1965"/>
            <a:ext cx="8077200" cy="50726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sz="2400" dirty="0"/>
              <a:t>Assume target function </a:t>
            </a:r>
            <a:r>
              <a:rPr lang="en-US" altLang="ko-KR" sz="2400" i="1" dirty="0"/>
              <a:t>f</a:t>
            </a:r>
            <a:r>
              <a:rPr lang="en-US" altLang="ko-KR" sz="2400" dirty="0"/>
              <a:t> : </a:t>
            </a:r>
            <a:r>
              <a:rPr lang="en-US" altLang="ko-KR" sz="2400" i="1" dirty="0"/>
              <a:t>X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Symbol" panose="05050102010706020507" pitchFamily="18" charset="2"/>
              </a:rPr>
              <a:t> </a:t>
            </a:r>
            <a:r>
              <a:rPr lang="en-US" altLang="ko-KR" sz="2400" i="1" dirty="0"/>
              <a:t>V</a:t>
            </a:r>
            <a:r>
              <a:rPr lang="en-US" altLang="ko-KR" sz="2400" dirty="0"/>
              <a:t>, where each instance </a:t>
            </a:r>
            <a:r>
              <a:rPr lang="en-US" altLang="ko-KR" sz="2400" i="1" dirty="0"/>
              <a:t>x</a:t>
            </a:r>
            <a:r>
              <a:rPr lang="en-US" altLang="ko-KR" sz="2400" dirty="0"/>
              <a:t> described by attributes &lt;</a:t>
            </a:r>
            <a:r>
              <a:rPr lang="en-US" altLang="ko-KR" sz="2400" i="1" dirty="0"/>
              <a:t>a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</a:t>
            </a:r>
            <a:r>
              <a:rPr lang="en-US" altLang="ko-KR" sz="2400" i="1" dirty="0"/>
              <a:t>a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 … </a:t>
            </a:r>
            <a:r>
              <a:rPr lang="en-US" altLang="ko-KR" sz="2400" i="1" dirty="0"/>
              <a:t>a</a:t>
            </a:r>
            <a:r>
              <a:rPr lang="en-US" altLang="ko-KR" sz="2400" i="1" baseline="-25000" dirty="0"/>
              <a:t>n</a:t>
            </a:r>
            <a:r>
              <a:rPr lang="en-US" altLang="ko-KR" sz="2400" dirty="0"/>
              <a:t>&gt;. </a:t>
            </a:r>
          </a:p>
          <a:p>
            <a:pPr>
              <a:lnSpc>
                <a:spcPct val="90000"/>
              </a:lnSpc>
            </a:pPr>
            <a:r>
              <a:rPr lang="en-US" altLang="ko-KR" sz="2400" dirty="0"/>
              <a:t>Most probable value of </a:t>
            </a:r>
            <a:r>
              <a:rPr lang="en-US" altLang="ko-KR" sz="2400" i="1" dirty="0"/>
              <a:t>f</a:t>
            </a:r>
            <a:r>
              <a:rPr lang="en-US" altLang="ko-KR" sz="2400" dirty="0"/>
              <a:t>(</a:t>
            </a:r>
            <a:r>
              <a:rPr lang="en-US" altLang="ko-KR" sz="2400" i="1" dirty="0"/>
              <a:t>x</a:t>
            </a:r>
            <a:r>
              <a:rPr lang="en-US" altLang="ko-KR" sz="2400" dirty="0"/>
              <a:t>) is:</a:t>
            </a:r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</a:pPr>
            <a:endParaRPr lang="en-US" altLang="ko-KR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 smtClean="0"/>
              <a:t>Naive </a:t>
            </a:r>
            <a:r>
              <a:rPr lang="en-US" altLang="ko-KR" sz="2400" dirty="0"/>
              <a:t>Bayes assumption: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dirty="0"/>
              <a:t>	</a:t>
            </a:r>
            <a:endParaRPr lang="en-US" altLang="ko-KR" sz="24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b="1" dirty="0" smtClean="0"/>
              <a:t>Naive </a:t>
            </a:r>
            <a:r>
              <a:rPr lang="en-US" altLang="ko-KR" sz="2400" b="1" dirty="0"/>
              <a:t>Bayes classifier</a:t>
            </a:r>
            <a:r>
              <a:rPr lang="en-US" altLang="ko-KR" sz="2400" dirty="0"/>
              <a:t>:</a:t>
            </a:r>
            <a:endParaRPr lang="en-US" altLang="ko-KR" sz="2000" dirty="0"/>
          </a:p>
          <a:p>
            <a:pPr>
              <a:lnSpc>
                <a:spcPct val="90000"/>
              </a:lnSpc>
            </a:pPr>
            <a:endParaRPr lang="en-US" altLang="ko-KR" sz="2000" dirty="0"/>
          </a:p>
        </p:txBody>
      </p:sp>
      <p:pic>
        <p:nvPicPr>
          <p:cNvPr id="2058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2491628"/>
            <a:ext cx="4619625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8" y="4895742"/>
            <a:ext cx="3400425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008" y="5856820"/>
            <a:ext cx="367665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79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Naive Bayes Algorithm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Naive Bayes Learn(</a:t>
            </a:r>
            <a:r>
              <a:rPr lang="en-US" altLang="ko-KR" sz="2800" i="1" dirty="0"/>
              <a:t>examples</a:t>
            </a:r>
            <a:r>
              <a:rPr lang="en-US" altLang="ko-KR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 dirty="0"/>
              <a:t>	For each target value 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endParaRPr lang="en-US" altLang="ko-KR" sz="2800" i="1" baseline="-25000" dirty="0"/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  <a:r>
              <a:rPr lang="en-US" altLang="ko-KR" sz="2800" dirty="0">
                <a:sym typeface="Symbol" panose="05050102010706020507" pitchFamily="18" charset="2"/>
              </a:rPr>
              <a:t> </a:t>
            </a:r>
            <a:r>
              <a:rPr lang="en-US" altLang="ko-KR" sz="2800" dirty="0"/>
              <a:t>estimate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 dirty="0"/>
              <a:t>	For each attribute value 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of each attribute </a:t>
            </a:r>
            <a:r>
              <a:rPr lang="en-US" altLang="ko-KR" sz="2800" i="1" dirty="0"/>
              <a:t>a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|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  <a:r>
              <a:rPr lang="en-US" altLang="ko-KR" sz="2800" dirty="0">
                <a:sym typeface="Symbol" panose="05050102010706020507" pitchFamily="18" charset="2"/>
              </a:rPr>
              <a:t></a:t>
            </a:r>
            <a:r>
              <a:rPr lang="en-US" altLang="ko-KR" sz="2800" dirty="0"/>
              <a:t> estimate </a:t>
            </a:r>
            <a:r>
              <a:rPr lang="en-US" altLang="ko-KR" sz="2800" i="1" dirty="0"/>
              <a:t>P</a:t>
            </a:r>
            <a:r>
              <a:rPr lang="en-US" altLang="ko-KR" sz="2800" dirty="0"/>
              <a:t>(</a:t>
            </a:r>
            <a:r>
              <a:rPr lang="en-US" altLang="ko-KR" sz="2800" i="1" dirty="0" err="1"/>
              <a:t>a</a:t>
            </a:r>
            <a:r>
              <a:rPr lang="en-US" altLang="ko-KR" sz="2800" i="1" baseline="-25000" dirty="0" err="1"/>
              <a:t>i</a:t>
            </a:r>
            <a:r>
              <a:rPr lang="en-US" altLang="ko-KR" sz="2800" dirty="0"/>
              <a:t> |</a:t>
            </a:r>
            <a:r>
              <a:rPr lang="en-US" altLang="ko-KR" sz="2800" i="1" dirty="0" err="1"/>
              <a:t>v</a:t>
            </a:r>
            <a:r>
              <a:rPr lang="en-US" altLang="ko-KR" sz="2800" i="1" baseline="-25000" dirty="0" err="1"/>
              <a:t>j</a:t>
            </a:r>
            <a:r>
              <a:rPr lang="en-US" altLang="ko-KR" sz="2800" dirty="0"/>
              <a:t>) 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000" dirty="0"/>
          </a:p>
          <a:p>
            <a:r>
              <a:rPr lang="en-US" altLang="ko-KR" sz="2800" dirty="0"/>
              <a:t>Classify New Instance(</a:t>
            </a:r>
            <a:r>
              <a:rPr lang="en-US" altLang="ko-KR" sz="2800" i="1" dirty="0"/>
              <a:t>x</a:t>
            </a:r>
            <a:r>
              <a:rPr lang="en-US" altLang="ko-KR" sz="2800" dirty="0"/>
              <a:t>)</a:t>
            </a:r>
          </a:p>
          <a:p>
            <a:endParaRPr lang="en-US" altLang="ko-KR" sz="2800" dirty="0"/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2438400" y="3484399"/>
            <a:ext cx="376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prstClr val="black"/>
                </a:solidFill>
                <a:latin typeface="굴림" pitchFamily="50" charset="-127"/>
              </a:rPr>
              <a:t>^</a:t>
            </a:r>
          </a:p>
        </p:txBody>
      </p:sp>
      <p:sp>
        <p:nvSpPr>
          <p:cNvPr id="206853" name="Rectangle 5"/>
          <p:cNvSpPr>
            <a:spLocks noChangeArrowheads="1"/>
          </p:cNvSpPr>
          <p:nvPr/>
        </p:nvSpPr>
        <p:spPr bwMode="auto">
          <a:xfrm>
            <a:off x="2884488" y="2502694"/>
            <a:ext cx="376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prstClr val="black"/>
                </a:solidFill>
                <a:latin typeface="굴림" pitchFamily="50" charset="-127"/>
              </a:rPr>
              <a:t>^</a:t>
            </a:r>
          </a:p>
        </p:txBody>
      </p:sp>
      <p:pic>
        <p:nvPicPr>
          <p:cNvPr id="2068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5091125"/>
            <a:ext cx="460057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30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of 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Each </a:t>
            </a:r>
            <a:r>
              <a:rPr lang="en-US" sz="2800" dirty="0"/>
              <a:t>observed training example can incrementally decrease or increase the estimated probability that a hypothesis is correct. </a:t>
            </a:r>
            <a:endParaRPr lang="en-US" sz="2800" dirty="0" smtClean="0"/>
          </a:p>
          <a:p>
            <a:r>
              <a:rPr lang="en-US" sz="2800" dirty="0" smtClean="0"/>
              <a:t>Flexible </a:t>
            </a:r>
            <a:r>
              <a:rPr lang="en-US" sz="2800" dirty="0"/>
              <a:t>approach to learning than algorithms that completely eliminate a hypothesis if it is found to be inconsistent with any single example. </a:t>
            </a:r>
            <a:endParaRPr lang="en-US" sz="2800" dirty="0" smtClean="0"/>
          </a:p>
          <a:p>
            <a:r>
              <a:rPr lang="en-US" sz="2800" dirty="0"/>
              <a:t>Bayesian methods can accommodate hypotheses that make probabilistic predictions (e.g., hypotheses such as "this pneumonia patient has a 93% chance of complete recovery").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02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Features of Bayesian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19" y="1418034"/>
            <a:ext cx="8229600" cy="4525963"/>
          </a:xfrm>
        </p:spPr>
        <p:txBody>
          <a:bodyPr/>
          <a:lstStyle/>
          <a:p>
            <a:r>
              <a:rPr lang="en-US" sz="2800" dirty="0" smtClean="0"/>
              <a:t>Prior </a:t>
            </a:r>
            <a:r>
              <a:rPr lang="en-US" sz="2800" dirty="0"/>
              <a:t>knowledge can be combined with observed data to determine the final probability </a:t>
            </a:r>
            <a:r>
              <a:rPr lang="en-US" sz="2800" dirty="0" smtClean="0"/>
              <a:t>of </a:t>
            </a:r>
            <a:r>
              <a:rPr lang="en-US" sz="2800" dirty="0"/>
              <a:t>a hypothesis. </a:t>
            </a:r>
            <a:endParaRPr lang="en-US" sz="2800" dirty="0" smtClean="0"/>
          </a:p>
          <a:p>
            <a:r>
              <a:rPr lang="en-US" sz="2800" dirty="0" smtClean="0"/>
              <a:t>Prior </a:t>
            </a:r>
            <a:r>
              <a:rPr lang="en-US" sz="2800" dirty="0"/>
              <a:t>knowledge is </a:t>
            </a:r>
            <a:r>
              <a:rPr lang="en-US" sz="2800" dirty="0" smtClean="0"/>
              <a:t>provided </a:t>
            </a:r>
            <a:r>
              <a:rPr lang="en-US" sz="2800" dirty="0"/>
              <a:t>by asserting </a:t>
            </a:r>
            <a:endParaRPr lang="en-US" sz="2800" dirty="0" smtClean="0"/>
          </a:p>
          <a:p>
            <a:pPr lvl="1"/>
            <a:r>
              <a:rPr lang="en-US" sz="2400" dirty="0" smtClean="0"/>
              <a:t>prior </a:t>
            </a:r>
            <a:r>
              <a:rPr lang="en-US" sz="2400" dirty="0"/>
              <a:t>probability for each candidate hypothesis, and </a:t>
            </a:r>
            <a:endParaRPr lang="en-US" sz="2400" dirty="0" smtClean="0"/>
          </a:p>
          <a:p>
            <a:pPr lvl="1"/>
            <a:r>
              <a:rPr lang="en-US" sz="2400" dirty="0" smtClean="0"/>
              <a:t>probability </a:t>
            </a:r>
            <a:r>
              <a:rPr lang="en-US" sz="2400" dirty="0"/>
              <a:t>distribution over observed data for each possible hypothesis. </a:t>
            </a:r>
            <a:endParaRPr lang="en-US" sz="2400" dirty="0" smtClean="0"/>
          </a:p>
          <a:p>
            <a:r>
              <a:rPr lang="en-US" sz="2800" dirty="0" smtClean="0"/>
              <a:t>New </a:t>
            </a:r>
            <a:r>
              <a:rPr lang="en-US" sz="2800" dirty="0"/>
              <a:t>instances can be classified by combining the predictions of multiple hypotheses, weighted by their probabilities.  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035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Require </a:t>
            </a:r>
            <a:r>
              <a:rPr lang="en-US" sz="2800" dirty="0"/>
              <a:t>initial knowledge of many </a:t>
            </a:r>
            <a:r>
              <a:rPr lang="en-US" sz="2800" dirty="0" smtClean="0"/>
              <a:t>probabilities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Often </a:t>
            </a:r>
            <a:r>
              <a:rPr lang="en-US" sz="2400" dirty="0"/>
              <a:t>estimated based on background knowledge, </a:t>
            </a:r>
            <a:r>
              <a:rPr lang="en-US" sz="2400" dirty="0" smtClean="0"/>
              <a:t>previously </a:t>
            </a:r>
            <a:r>
              <a:rPr lang="en-US" sz="2400" dirty="0"/>
              <a:t>available data, and assumptions about the form of the underlying </a:t>
            </a:r>
            <a:r>
              <a:rPr lang="en-US" sz="2400" dirty="0" smtClean="0"/>
              <a:t>distributions.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Significant </a:t>
            </a:r>
            <a:r>
              <a:rPr lang="en-US" sz="2800" dirty="0"/>
              <a:t>computational cost required to determine the Bayes optimal hypothesis in the general case (linear in the number of candidate hypotheses)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6962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Practical Issues of Bayesian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247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96236" y="1603962"/>
            <a:ext cx="4909577" cy="267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/>
          </a:p>
        </p:txBody>
      </p:sp>
      <p:sp>
        <p:nvSpPr>
          <p:cNvPr id="4" name="object 4"/>
          <p:cNvSpPr txBox="1"/>
          <p:nvPr/>
        </p:nvSpPr>
        <p:spPr>
          <a:xfrm>
            <a:off x="1063998" y="4302106"/>
            <a:ext cx="2923054" cy="1641494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 marR="4483">
              <a:lnSpc>
                <a:spcPct val="99800"/>
              </a:lnSpc>
              <a:spcBef>
                <a:spcPts val="93"/>
              </a:spcBef>
            </a:pPr>
            <a:r>
              <a:rPr sz="2118" spc="-4" dirty="0">
                <a:latin typeface="Arial"/>
                <a:cs typeface="Arial"/>
              </a:rPr>
              <a:t>One </a:t>
            </a:r>
            <a:r>
              <a:rPr sz="2118" dirty="0">
                <a:latin typeface="Arial"/>
                <a:cs typeface="Arial"/>
              </a:rPr>
              <a:t>you have </a:t>
            </a:r>
            <a:r>
              <a:rPr sz="2118" spc="-4" dirty="0">
                <a:latin typeface="Arial"/>
                <a:cs typeface="Arial"/>
              </a:rPr>
              <a:t>the </a:t>
            </a:r>
            <a:r>
              <a:rPr sz="2118" dirty="0">
                <a:latin typeface="Arial"/>
                <a:cs typeface="Arial"/>
              </a:rPr>
              <a:t>JD  you can ask </a:t>
            </a:r>
            <a:r>
              <a:rPr sz="2118" spc="-4" dirty="0">
                <a:latin typeface="Arial"/>
                <a:cs typeface="Arial"/>
              </a:rPr>
              <a:t>for the  probability </a:t>
            </a:r>
            <a:r>
              <a:rPr sz="2118" dirty="0">
                <a:latin typeface="Arial"/>
                <a:cs typeface="Arial"/>
              </a:rPr>
              <a:t>of </a:t>
            </a:r>
            <a:r>
              <a:rPr sz="2118" b="1" dirty="0">
                <a:latin typeface="Arial"/>
                <a:cs typeface="Arial"/>
              </a:rPr>
              <a:t>any</a:t>
            </a:r>
            <a:r>
              <a:rPr sz="2118" b="1" spc="-5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logical  expression involving  </a:t>
            </a:r>
            <a:r>
              <a:rPr sz="2118" spc="-4" dirty="0">
                <a:latin typeface="Arial"/>
                <a:cs typeface="Arial"/>
              </a:rPr>
              <a:t>these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variables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26105" y="5144772"/>
            <a:ext cx="1229285" cy="234219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456" spc="-22" dirty="0">
                <a:latin typeface="Times New Roman"/>
                <a:cs typeface="Times New Roman"/>
              </a:rPr>
              <a:t>rows </a:t>
            </a:r>
            <a:r>
              <a:rPr sz="1456" spc="-26" dirty="0">
                <a:latin typeface="Times New Roman"/>
                <a:cs typeface="Times New Roman"/>
              </a:rPr>
              <a:t>matching</a:t>
            </a:r>
            <a:r>
              <a:rPr sz="1456" spc="-141" dirty="0">
                <a:latin typeface="Times New Roman"/>
                <a:cs typeface="Times New Roman"/>
              </a:rPr>
              <a:t> </a:t>
            </a:r>
            <a:r>
              <a:rPr sz="1456" i="1" spc="-4" dirty="0">
                <a:latin typeface="Times New Roman"/>
                <a:cs typeface="Times New Roman"/>
              </a:rPr>
              <a:t>E</a:t>
            </a:r>
            <a:endParaRPr sz="1456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8409" y="4554186"/>
            <a:ext cx="1312769" cy="583863"/>
          </a:xfrm>
          <a:prstGeom prst="rect">
            <a:avLst/>
          </a:prstGeom>
        </p:spPr>
        <p:txBody>
          <a:bodyPr vert="horz" wrap="square" lIns="0" tIns="13447" rIns="0" bIns="0" rtlCol="0">
            <a:spAutoFit/>
          </a:bodyPr>
          <a:lstStyle/>
          <a:p>
            <a:pPr marL="11206">
              <a:spcBef>
                <a:spcPts val="106"/>
              </a:spcBef>
            </a:pPr>
            <a:r>
              <a:rPr sz="5559" spc="33" baseline="-8597" dirty="0">
                <a:latin typeface="Symbol"/>
                <a:cs typeface="Symbol"/>
              </a:rPr>
              <a:t></a:t>
            </a:r>
            <a:r>
              <a:rPr sz="5559" spc="-979" baseline="-8597" dirty="0">
                <a:latin typeface="Times New Roman"/>
                <a:cs typeface="Times New Roman"/>
              </a:rPr>
              <a:t> </a:t>
            </a:r>
            <a:r>
              <a:rPr sz="2471" i="1" spc="22" dirty="0">
                <a:latin typeface="Times New Roman"/>
                <a:cs typeface="Times New Roman"/>
              </a:rPr>
              <a:t>P</a:t>
            </a:r>
            <a:r>
              <a:rPr sz="2471" spc="22" dirty="0">
                <a:latin typeface="Times New Roman"/>
                <a:cs typeface="Times New Roman"/>
              </a:rPr>
              <a:t>(row)</a:t>
            </a:r>
            <a:endParaRPr sz="247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4428" y="4712120"/>
            <a:ext cx="894789" cy="392679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471" i="1" spc="71" dirty="0">
                <a:latin typeface="Times New Roman"/>
                <a:cs typeface="Times New Roman"/>
              </a:rPr>
              <a:t>P</a:t>
            </a:r>
            <a:r>
              <a:rPr sz="2471" spc="71" dirty="0">
                <a:latin typeface="Times New Roman"/>
                <a:cs typeface="Times New Roman"/>
              </a:rPr>
              <a:t>(</a:t>
            </a:r>
            <a:r>
              <a:rPr sz="2471" i="1" spc="71" dirty="0">
                <a:latin typeface="Times New Roman"/>
                <a:cs typeface="Times New Roman"/>
              </a:rPr>
              <a:t>E</a:t>
            </a:r>
            <a:r>
              <a:rPr sz="2471" spc="71" dirty="0">
                <a:latin typeface="Times New Roman"/>
                <a:cs typeface="Times New Roman"/>
              </a:rPr>
              <a:t>)</a:t>
            </a:r>
            <a:r>
              <a:rPr sz="2471" spc="-150" dirty="0">
                <a:latin typeface="Times New Roman"/>
                <a:cs typeface="Times New Roman"/>
              </a:rPr>
              <a:t> </a:t>
            </a:r>
            <a:r>
              <a:rPr sz="2471" spc="9" dirty="0">
                <a:latin typeface="Symbol"/>
                <a:cs typeface="Symbol"/>
              </a:rPr>
              <a:t></a:t>
            </a:r>
            <a:endParaRPr sz="2471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6418" y="6157352"/>
            <a:ext cx="95306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4" dirty="0">
                <a:latin typeface="Arial"/>
                <a:cs typeface="Arial"/>
              </a:rPr>
              <a:t>[A.</a:t>
            </a:r>
            <a:r>
              <a:rPr sz="1588" spc="-71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Moore]</a:t>
            </a:r>
            <a:endParaRPr sz="1588">
              <a:latin typeface="Arial"/>
              <a:cs typeface="Arial"/>
            </a:endParaRPr>
          </a:p>
        </p:txBody>
      </p:sp>
      <p:sp>
        <p:nvSpPr>
          <p:cNvPr id="12" name="object 2"/>
          <p:cNvSpPr txBox="1">
            <a:spLocks noGrp="1"/>
          </p:cNvSpPr>
          <p:nvPr>
            <p:ph type="title" idx="4294967295"/>
          </p:nvPr>
        </p:nvSpPr>
        <p:spPr>
          <a:xfrm>
            <a:off x="0" y="398463"/>
            <a:ext cx="6215063" cy="555625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marR="4483">
              <a:spcBef>
                <a:spcPts val="88"/>
              </a:spcBef>
              <a:tabLst>
                <a:tab pos="1281461" algn="l"/>
              </a:tabLst>
            </a:pPr>
            <a:r>
              <a:rPr sz="3530" dirty="0"/>
              <a:t>Using	</a:t>
            </a:r>
            <a:r>
              <a:rPr sz="3530" spc="-4" dirty="0" smtClean="0"/>
              <a:t>t</a:t>
            </a:r>
            <a:r>
              <a:rPr sz="3530" dirty="0" smtClean="0"/>
              <a:t>he</a:t>
            </a:r>
            <a:r>
              <a:rPr lang="en-IN" sz="3530" dirty="0" smtClean="0"/>
              <a:t> </a:t>
            </a:r>
            <a:r>
              <a:rPr sz="3530" dirty="0" smtClean="0"/>
              <a:t>Joint</a:t>
            </a:r>
            <a:r>
              <a:rPr lang="en-IN" sz="3530" dirty="0" smtClean="0"/>
              <a:t> Distribution</a:t>
            </a:r>
            <a:endParaRPr sz="353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references for more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Movie Review: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www.youtube.com/watch?time_continue=16&amp;v=EGKeC2S44Rs</a:t>
            </a:r>
            <a:endParaRPr lang="en-US" sz="2000" dirty="0" smtClean="0"/>
          </a:p>
          <a:p>
            <a:pPr marL="400050" lvl="1" indent="0">
              <a:buNone/>
            </a:pPr>
            <a:endParaRPr lang="en-US" sz="1800" dirty="0"/>
          </a:p>
          <a:p>
            <a:r>
              <a:rPr lang="en-US" sz="2000" dirty="0" smtClean="0"/>
              <a:t>Spam mails by Prof. Andrew Ng: </a:t>
            </a:r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www.youtube.com/watch?v=z5UQyCESW64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https://www.youtube.com/watch?v=NFd0ZQk5bR4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285750"/>
            <a:r>
              <a:rPr lang="en-US" sz="2000" dirty="0" smtClean="0"/>
              <a:t>NLP by Prof. Dan </a:t>
            </a:r>
            <a:r>
              <a:rPr lang="en-US" sz="2000" dirty="0" err="1" smtClean="0"/>
              <a:t>Jurafsky</a:t>
            </a:r>
            <a:r>
              <a:rPr lang="en-US" sz="2000" dirty="0" smtClean="0"/>
              <a:t>, Stanford: </a:t>
            </a:r>
            <a:r>
              <a:rPr lang="en-US" sz="2000" dirty="0" smtClean="0">
                <a:hlinkClick r:id="rId5"/>
              </a:rPr>
              <a:t>https</a:t>
            </a:r>
            <a:r>
              <a:rPr lang="en-US" sz="2000" dirty="0">
                <a:hlinkClick r:id="rId5"/>
              </a:rPr>
              <a:t>://www.youtube.com/watch?v=Fmu65a0v6Sw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291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914400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We will cover:</a:t>
            </a:r>
          </a:p>
          <a:p>
            <a:r>
              <a:rPr lang="en-US" dirty="0"/>
              <a:t>Bishop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4.1 Discriminant Functions,(4.1.1, 4.1.2)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4.3 Probabilistic Discriminative Classifiers,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4.3.1, 4.3.2 logistic regression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Difference between Generative and Discriminative </a:t>
            </a:r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our next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2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6363816" cy="850106"/>
          </a:xfrm>
        </p:spPr>
        <p:txBody>
          <a:bodyPr/>
          <a:lstStyle/>
          <a:p>
            <a:r>
              <a:rPr lang="en-US" b="1" dirty="0" smtClean="0"/>
              <a:t>How does logistic regression handle missing values?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Replace missing values with column averages (i.e. replace missing values in feature 1 with the average for feature 1).</a:t>
            </a:r>
          </a:p>
          <a:p>
            <a:r>
              <a:rPr lang="en-US" dirty="0"/>
              <a:t>Replace missing values with column medians.</a:t>
            </a:r>
          </a:p>
          <a:p>
            <a:r>
              <a:rPr lang="en-US" dirty="0"/>
              <a:t>Impute missing values using the other features.</a:t>
            </a:r>
          </a:p>
          <a:p>
            <a:r>
              <a:rPr lang="en-US" dirty="0"/>
              <a:t>Remove records that are missing features.</a:t>
            </a:r>
          </a:p>
          <a:p>
            <a:r>
              <a:rPr lang="en-US" dirty="0"/>
              <a:t>Use a machine learning technique that uses classification trees, e.g</a:t>
            </a:r>
            <a:r>
              <a:rPr lang="en-US" dirty="0" smtClean="0"/>
              <a:t>. Decision tree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3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35013"/>
            <a:ext cx="6715125" cy="26148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79864" indent="-168658">
              <a:lnSpc>
                <a:spcPts val="2506"/>
              </a:lnSpc>
              <a:spcBef>
                <a:spcPts val="88"/>
              </a:spcBef>
              <a:buFontTx/>
              <a:buChar char="•"/>
              <a:tabLst>
                <a:tab pos="180424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Consider learning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f: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X </a:t>
            </a:r>
            <a:r>
              <a:rPr sz="2118" spc="-1041" dirty="0" smtClean="0">
                <a:solidFill>
                  <a:prstClr val="black"/>
                </a:solidFill>
                <a:latin typeface="Wingdings"/>
                <a:cs typeface="Wingdings"/>
              </a:rPr>
              <a:t></a:t>
            </a:r>
            <a:r>
              <a:rPr lang="en-IN" sz="2118" spc="-1041" dirty="0" smtClean="0">
                <a:solidFill>
                  <a:prstClr val="black"/>
                </a:solidFill>
                <a:latin typeface="Wingdings"/>
                <a:cs typeface="Wingdings"/>
              </a:rPr>
              <a:t> </a:t>
            </a:r>
            <a:r>
              <a:rPr sz="2118" spc="-137" dirty="0" smtClean="0">
                <a:solidFill>
                  <a:prstClr val="black"/>
                </a:solidFill>
                <a:latin typeface="Arial"/>
                <a:cs typeface="Arial"/>
              </a:rPr>
              <a:t>Y</a:t>
            </a:r>
            <a:r>
              <a:rPr sz="2118" spc="-137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18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where</a:t>
            </a:r>
          </a:p>
          <a:p>
            <a:pPr marL="583297" lvl="1" indent="-168658">
              <a:lnSpc>
                <a:spcPts val="2506"/>
              </a:lnSpc>
              <a:buFontTx/>
              <a:buChar char="•"/>
              <a:tabLst>
                <a:tab pos="583858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X is a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vector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 real-valued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features,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&lt;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1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…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118" spc="-39" baseline="-2083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&gt;</a:t>
            </a:r>
          </a:p>
          <a:p>
            <a:pPr marL="578254" lvl="1" indent="-163615">
              <a:spcBef>
                <a:spcPts val="18"/>
              </a:spcBef>
              <a:buFontTx/>
              <a:buChar char="•"/>
              <a:tabLst>
                <a:tab pos="578815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Y is</a:t>
            </a:r>
            <a:r>
              <a:rPr sz="2118" spc="-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boolean</a:t>
            </a:r>
          </a:p>
          <a:p>
            <a:pPr marL="583297" lvl="1" indent="-168658">
              <a:spcBef>
                <a:spcPts val="18"/>
              </a:spcBef>
              <a:buFontTx/>
              <a:buChar char="•"/>
              <a:tabLst>
                <a:tab pos="583858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assume all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conditionally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independent given</a:t>
            </a:r>
            <a:r>
              <a:rPr sz="2118" spc="-7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Y</a:t>
            </a:r>
          </a:p>
          <a:p>
            <a:pPr marL="583297" lvl="1" indent="-168658">
              <a:spcBef>
                <a:spcPts val="18"/>
              </a:spcBef>
              <a:buFontTx/>
              <a:buChar char="•"/>
              <a:tabLst>
                <a:tab pos="583858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model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P(X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| Y = y</a:t>
            </a:r>
            <a:r>
              <a:rPr sz="2118" baseline="-20833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) as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Gaussian</a:t>
            </a:r>
            <a:r>
              <a:rPr sz="2118" spc="-8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N(</a:t>
            </a:r>
            <a:r>
              <a:rPr sz="2118" spc="-4" dirty="0">
                <a:solidFill>
                  <a:prstClr val="black"/>
                </a:solidFill>
                <a:latin typeface="Symbol"/>
                <a:cs typeface="Symbol"/>
              </a:rPr>
              <a:t>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ik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118" spc="-4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2118" spc="-6" baseline="-20833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 marL="583297" lvl="1" indent="-168658">
              <a:spcBef>
                <a:spcPts val="18"/>
              </a:spcBef>
              <a:buFontTx/>
              <a:buChar char="•"/>
              <a:tabLst>
                <a:tab pos="583858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model P(Y) as Bernoulli</a:t>
            </a:r>
            <a:r>
              <a:rPr sz="2118" spc="-1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 smtClean="0">
                <a:solidFill>
                  <a:prstClr val="black"/>
                </a:solidFill>
                <a:latin typeface="Arial"/>
                <a:cs typeface="Arial"/>
              </a:rPr>
              <a:t>(</a:t>
            </a:r>
            <a:r>
              <a:rPr lang="en-IN" sz="2118" spc="-4" dirty="0" smtClean="0">
                <a:solidFill>
                  <a:prstClr val="black"/>
                </a:solidFill>
                <a:latin typeface="Arial"/>
                <a:cs typeface="Arial"/>
              </a:rPr>
              <a:t> P(Y=1) = </a:t>
            </a:r>
            <a:r>
              <a:rPr sz="2118" spc="-4" dirty="0" smtClean="0">
                <a:solidFill>
                  <a:prstClr val="black"/>
                </a:solidFill>
                <a:latin typeface="Symbol"/>
                <a:cs typeface="Symbol"/>
              </a:rPr>
              <a:t></a:t>
            </a:r>
            <a:r>
              <a:rPr lang="en-IN" sz="2118" spc="-4" dirty="0" smtClean="0">
                <a:solidFill>
                  <a:prstClr val="black"/>
                </a:solidFill>
                <a:latin typeface="Symbol"/>
                <a:cs typeface="Symbol"/>
              </a:rPr>
              <a:t>  </a:t>
            </a:r>
            <a:r>
              <a:rPr sz="2118" spc="-4" dirty="0" smtClean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endParaRPr sz="2162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79864" indent="-168658">
              <a:buFontTx/>
              <a:buChar char="•"/>
              <a:tabLst>
                <a:tab pos="180424" algn="l"/>
              </a:tabLst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does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that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imply about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the form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118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P(Y|X)?</a:t>
            </a:r>
            <a:endParaRPr sz="211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4724400"/>
            <a:ext cx="7042826" cy="6300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61987"/>
            <a:ext cx="641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Logistic Regression from Bayesian Perspective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764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632827"/>
            <a:ext cx="7664824" cy="391548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118" b="1" dirty="0"/>
              <a:t>Derive </a:t>
            </a:r>
            <a:r>
              <a:rPr sz="2118" b="1" spc="-4" dirty="0"/>
              <a:t>form for P(Y|X) for Gaussian P(X</a:t>
            </a:r>
            <a:r>
              <a:rPr sz="2118" b="1" spc="-6" baseline="-20833" dirty="0">
                <a:solidFill>
                  <a:srgbClr val="434DD6"/>
                </a:solidFill>
              </a:rPr>
              <a:t>i</a:t>
            </a:r>
            <a:r>
              <a:rPr sz="2471" b="1" spc="-4" dirty="0">
                <a:solidFill>
                  <a:srgbClr val="434DD6"/>
                </a:solidFill>
              </a:rPr>
              <a:t>|</a:t>
            </a:r>
            <a:r>
              <a:rPr sz="2118" b="1" spc="-4" dirty="0"/>
              <a:t>Y=y</a:t>
            </a:r>
            <a:r>
              <a:rPr sz="2118" b="1" spc="-6" baseline="-20833" dirty="0">
                <a:solidFill>
                  <a:srgbClr val="434DD6"/>
                </a:solidFill>
              </a:rPr>
              <a:t>k</a:t>
            </a:r>
            <a:r>
              <a:rPr sz="2118" b="1" spc="-4" dirty="0"/>
              <a:t>) </a:t>
            </a:r>
            <a:r>
              <a:rPr sz="2118" b="1" dirty="0"/>
              <a:t>assuming σ</a:t>
            </a:r>
            <a:r>
              <a:rPr sz="2118" b="1" baseline="-20833" dirty="0">
                <a:solidFill>
                  <a:srgbClr val="434DD6"/>
                </a:solidFill>
              </a:rPr>
              <a:t>ik </a:t>
            </a:r>
            <a:r>
              <a:rPr sz="2118" b="1" dirty="0"/>
              <a:t>=</a:t>
            </a:r>
            <a:r>
              <a:rPr sz="2118" b="1" spc="31" dirty="0"/>
              <a:t> </a:t>
            </a:r>
            <a:r>
              <a:rPr sz="2118" b="1" spc="-4" dirty="0"/>
              <a:t>σ</a:t>
            </a:r>
            <a:r>
              <a:rPr sz="2118" b="1" spc="-6" baseline="-20833" dirty="0">
                <a:solidFill>
                  <a:srgbClr val="434DD6"/>
                </a:solidFill>
              </a:rPr>
              <a:t>i</a:t>
            </a:r>
            <a:endParaRPr sz="2118" b="1" baseline="-20833" dirty="0"/>
          </a:p>
        </p:txBody>
      </p:sp>
      <p:sp>
        <p:nvSpPr>
          <p:cNvPr id="3" name="object 3"/>
          <p:cNvSpPr/>
          <p:nvPr/>
        </p:nvSpPr>
        <p:spPr>
          <a:xfrm>
            <a:off x="959426" y="1443737"/>
            <a:ext cx="6245547" cy="498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5356" y="2209800"/>
            <a:ext cx="2334697" cy="615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7807" y="2946334"/>
            <a:ext cx="3104227" cy="620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4136" y="3753158"/>
            <a:ext cx="3884772" cy="620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50202" y="4400296"/>
            <a:ext cx="256615" cy="544608"/>
          </a:xfrm>
          <a:custGeom>
            <a:avLst/>
            <a:gdLst/>
            <a:ahLst/>
            <a:cxnLst/>
            <a:rect l="l" t="t" r="r" b="b"/>
            <a:pathLst>
              <a:path w="290829" h="436245">
                <a:moveTo>
                  <a:pt x="0" y="436065"/>
                </a:moveTo>
                <a:lnTo>
                  <a:pt x="290710" y="0"/>
                </a:lnTo>
              </a:path>
            </a:pathLst>
          </a:custGeom>
          <a:ln w="9524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0600" y="4343400"/>
            <a:ext cx="65554" cy="75079"/>
          </a:xfrm>
          <a:custGeom>
            <a:avLst/>
            <a:gdLst/>
            <a:ahLst/>
            <a:cxnLst/>
            <a:rect l="l" t="t" r="r" b="b"/>
            <a:pathLst>
              <a:path w="74295" h="85089">
                <a:moveTo>
                  <a:pt x="73977" y="0"/>
                </a:moveTo>
                <a:lnTo>
                  <a:pt x="0" y="42265"/>
                </a:lnTo>
                <a:lnTo>
                  <a:pt x="63411" y="84531"/>
                </a:lnTo>
                <a:lnTo>
                  <a:pt x="73977" y="0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7064" y="4821047"/>
            <a:ext cx="2931739" cy="570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8685" y="4829091"/>
            <a:ext cx="2943224" cy="581585"/>
          </a:xfrm>
          <a:custGeom>
            <a:avLst/>
            <a:gdLst/>
            <a:ahLst/>
            <a:cxnLst/>
            <a:rect l="l" t="t" r="r" b="b"/>
            <a:pathLst>
              <a:path w="3335654" h="659129">
                <a:moveTo>
                  <a:pt x="0" y="0"/>
                </a:moveTo>
                <a:lnTo>
                  <a:pt x="3335337" y="0"/>
                </a:lnTo>
                <a:lnTo>
                  <a:pt x="3335337" y="658811"/>
                </a:lnTo>
                <a:lnTo>
                  <a:pt x="0" y="658811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8131" y="3996884"/>
            <a:ext cx="1527869" cy="403412"/>
          </a:xfrm>
          <a:custGeom>
            <a:avLst/>
            <a:gdLst/>
            <a:ahLst/>
            <a:cxnLst/>
            <a:rect l="l" t="t" r="r" b="b"/>
            <a:pathLst>
              <a:path w="1905000" h="457200">
                <a:moveTo>
                  <a:pt x="0" y="0"/>
                </a:moveTo>
                <a:lnTo>
                  <a:pt x="1904998" y="0"/>
                </a:lnTo>
                <a:lnTo>
                  <a:pt x="1904998" y="457199"/>
                </a:lnTo>
                <a:lnTo>
                  <a:pt x="0" y="45719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FF4C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29420" y="5705605"/>
            <a:ext cx="5254973" cy="642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8820" y="5295897"/>
            <a:ext cx="525556" cy="788333"/>
          </a:xfrm>
          <a:custGeom>
            <a:avLst/>
            <a:gdLst/>
            <a:ahLst/>
            <a:cxnLst/>
            <a:rect l="l" t="t" r="r" b="b"/>
            <a:pathLst>
              <a:path w="595629" h="893445">
                <a:moveTo>
                  <a:pt x="0" y="0"/>
                </a:moveTo>
                <a:lnTo>
                  <a:pt x="595509" y="893265"/>
                </a:lnTo>
              </a:path>
            </a:pathLst>
          </a:custGeom>
          <a:ln w="9524">
            <a:solidFill>
              <a:srgbClr val="434DD6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5000" y="6020921"/>
            <a:ext cx="65554" cy="75079"/>
          </a:xfrm>
          <a:custGeom>
            <a:avLst/>
            <a:gdLst/>
            <a:ahLst/>
            <a:cxnLst/>
            <a:rect l="l" t="t" r="r" b="b"/>
            <a:pathLst>
              <a:path w="74295" h="85090">
                <a:moveTo>
                  <a:pt x="63411" y="0"/>
                </a:moveTo>
                <a:lnTo>
                  <a:pt x="0" y="42263"/>
                </a:lnTo>
                <a:lnTo>
                  <a:pt x="73977" y="84531"/>
                </a:lnTo>
                <a:lnTo>
                  <a:pt x="63411" y="0"/>
                </a:lnTo>
                <a:close/>
              </a:path>
            </a:pathLst>
          </a:custGeom>
          <a:solidFill>
            <a:srgbClr val="434DD6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4376" y="2311775"/>
            <a:ext cx="2756647" cy="6226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56435" y="3011880"/>
                <a:ext cx="149707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I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IN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435" y="3011880"/>
                <a:ext cx="1497076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350" y="462318"/>
            <a:ext cx="4644282" cy="55454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530" spc="-4" dirty="0"/>
              <a:t>Very</a:t>
            </a:r>
            <a:r>
              <a:rPr sz="3530" spc="-35" dirty="0"/>
              <a:t> </a:t>
            </a:r>
            <a:r>
              <a:rPr sz="3530" spc="-4" dirty="0"/>
              <a:t>convenient!</a:t>
            </a:r>
            <a:endParaRPr sz="3530" dirty="0"/>
          </a:p>
        </p:txBody>
      </p:sp>
      <p:sp>
        <p:nvSpPr>
          <p:cNvPr id="3" name="object 3"/>
          <p:cNvSpPr/>
          <p:nvPr/>
        </p:nvSpPr>
        <p:spPr>
          <a:xfrm>
            <a:off x="1014028" y="1414284"/>
            <a:ext cx="6841602" cy="612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6793" y="2628418"/>
            <a:ext cx="6841602" cy="63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350" y="2046194"/>
            <a:ext cx="1138518" cy="1837906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implies</a:t>
            </a:r>
            <a:endParaRPr sz="2824">
              <a:solidFill>
                <a:prstClr val="black"/>
              </a:solidFill>
              <a:latin typeface="Arial"/>
              <a:cs typeface="Arial"/>
            </a:endParaRPr>
          </a:p>
          <a:p>
            <a:endParaRPr sz="3177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304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/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implies</a:t>
            </a:r>
            <a:endParaRPr sz="28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0039" y="3978495"/>
            <a:ext cx="4262624" cy="668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7114" y="5071782"/>
            <a:ext cx="1138518" cy="4459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824" dirty="0">
                <a:solidFill>
                  <a:prstClr val="black"/>
                </a:solidFill>
                <a:latin typeface="Arial"/>
                <a:cs typeface="Arial"/>
              </a:rPr>
              <a:t>implies</a:t>
            </a:r>
            <a:endParaRPr sz="282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83406" y="5446059"/>
            <a:ext cx="3898246" cy="686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53701" y="4437529"/>
            <a:ext cx="2151529" cy="1047750"/>
          </a:xfrm>
          <a:custGeom>
            <a:avLst/>
            <a:gdLst/>
            <a:ahLst/>
            <a:cxnLst/>
            <a:rect l="l" t="t" r="r" b="b"/>
            <a:pathLst>
              <a:path w="2438400" h="1187450">
                <a:moveTo>
                  <a:pt x="0" y="0"/>
                </a:moveTo>
                <a:lnTo>
                  <a:pt x="2438400" y="0"/>
                </a:lnTo>
                <a:lnTo>
                  <a:pt x="2438400" y="1187450"/>
                </a:lnTo>
                <a:lnTo>
                  <a:pt x="0" y="1187450"/>
                </a:lnTo>
                <a:lnTo>
                  <a:pt x="0" y="0"/>
                </a:lnTo>
                <a:close/>
              </a:path>
            </a:pathLst>
          </a:custGeom>
          <a:solidFill>
            <a:srgbClr val="D6D7FF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3701" y="4466665"/>
            <a:ext cx="2151529" cy="982101"/>
          </a:xfrm>
          <a:prstGeom prst="rect">
            <a:avLst/>
          </a:prstGeom>
        </p:spPr>
        <p:txBody>
          <a:bodyPr vert="horz" wrap="square" lIns="0" tIns="14007" rIns="0" bIns="0" rtlCol="0">
            <a:spAutoFit/>
          </a:bodyPr>
          <a:lstStyle/>
          <a:p>
            <a:pPr marL="248224" marR="236457" indent="-560" algn="ctr">
              <a:lnSpc>
                <a:spcPct val="99000"/>
              </a:lnSpc>
              <a:spcBef>
                <a:spcPts val="110"/>
              </a:spcBef>
            </a:pP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linear  </a:t>
            </a:r>
            <a:r>
              <a:rPr sz="2118" dirty="0">
                <a:solidFill>
                  <a:prstClr val="black"/>
                </a:solidFill>
                <a:latin typeface="Comic Sans MS"/>
                <a:cs typeface="Comic Sans MS"/>
              </a:rPr>
              <a:t>classificati</a:t>
            </a:r>
            <a:r>
              <a:rPr sz="2118" spc="-4" dirty="0">
                <a:solidFill>
                  <a:prstClr val="black"/>
                </a:solidFill>
                <a:latin typeface="Comic Sans MS"/>
                <a:cs typeface="Comic Sans MS"/>
              </a:rPr>
              <a:t>on  rule!</a:t>
            </a:r>
            <a:endParaRPr sz="2118">
              <a:solidFill>
                <a:prstClr val="black"/>
              </a:solidFill>
              <a:latin typeface="Comic Sans MS"/>
              <a:cs typeface="Comic Sans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32539" y="4572000"/>
            <a:ext cx="856129" cy="592791"/>
          </a:xfrm>
          <a:custGeom>
            <a:avLst/>
            <a:gdLst/>
            <a:ahLst/>
            <a:cxnLst/>
            <a:rect l="l" t="t" r="r" b="b"/>
            <a:pathLst>
              <a:path w="970279" h="671829">
                <a:moveTo>
                  <a:pt x="969715" y="0"/>
                </a:moveTo>
                <a:lnTo>
                  <a:pt x="0" y="671341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14113" y="5111204"/>
            <a:ext cx="74519" cy="66115"/>
          </a:xfrm>
          <a:custGeom>
            <a:avLst/>
            <a:gdLst/>
            <a:ahLst/>
            <a:cxnLst/>
            <a:rect l="l" t="t" r="r" b="b"/>
            <a:pathLst>
              <a:path w="84454" h="74929">
                <a:moveTo>
                  <a:pt x="40957" y="0"/>
                </a:moveTo>
                <a:lnTo>
                  <a:pt x="0" y="74701"/>
                </a:lnTo>
                <a:lnTo>
                  <a:pt x="84328" y="62649"/>
                </a:lnTo>
                <a:lnTo>
                  <a:pt x="40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1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90368"/>
            <a:ext cx="716870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Training Logistic </a:t>
            </a:r>
            <a:r>
              <a:rPr sz="3177" dirty="0"/>
              <a:t>Regression:</a:t>
            </a:r>
            <a:r>
              <a:rPr sz="3177" spc="-26" dirty="0"/>
              <a:t> </a:t>
            </a:r>
            <a:r>
              <a:rPr sz="3177" dirty="0"/>
              <a:t>MCLE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7114" y="1441077"/>
            <a:ext cx="5930153" cy="11316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we have L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training</a:t>
            </a:r>
            <a:r>
              <a:rPr sz="2118" spc="-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examples: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22"/>
              </a:spcBef>
              <a:buFont typeface="Arial"/>
              <a:buChar char="•"/>
            </a:pPr>
            <a:endParaRPr sz="304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3781" indent="-302575"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likelihood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 for parameters</a:t>
            </a:r>
            <a:r>
              <a:rPr sz="211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7115" y="3758004"/>
            <a:ext cx="5138457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maximum </a:t>
            </a:r>
            <a:r>
              <a:rPr sz="2118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conditional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likelihood</a:t>
            </a:r>
            <a:r>
              <a:rPr sz="2118" spc="-2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estimate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12912" y="1489606"/>
            <a:ext cx="3014340" cy="327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9020" y="2631508"/>
            <a:ext cx="6385481" cy="450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2754" y="3119662"/>
            <a:ext cx="3772120" cy="6105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62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414168"/>
            <a:ext cx="7321109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spc="-4" dirty="0"/>
              <a:t>Training Logistic </a:t>
            </a:r>
            <a:r>
              <a:rPr sz="3177" dirty="0"/>
              <a:t>Regression:</a:t>
            </a:r>
            <a:r>
              <a:rPr sz="3177" spc="-26" dirty="0"/>
              <a:t> </a:t>
            </a:r>
            <a:r>
              <a:rPr sz="3177" dirty="0"/>
              <a:t>MCLE</a:t>
            </a:r>
          </a:p>
        </p:txBody>
      </p:sp>
      <p:sp>
        <p:nvSpPr>
          <p:cNvPr id="3" name="object 3"/>
          <p:cNvSpPr/>
          <p:nvPr/>
        </p:nvSpPr>
        <p:spPr>
          <a:xfrm>
            <a:off x="3905423" y="3683339"/>
            <a:ext cx="2657085" cy="289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53770" y="4583037"/>
            <a:ext cx="1650308" cy="494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0465" y="4116761"/>
            <a:ext cx="1613647" cy="490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1583" y="2349033"/>
            <a:ext cx="4001900" cy="47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3642" y="3030113"/>
            <a:ext cx="3807199" cy="4615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821" y="1441077"/>
            <a:ext cx="6795807" cy="3540958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313781" marR="4483" indent="-302575">
              <a:lnSpc>
                <a:spcPts val="2912"/>
              </a:lnSpc>
              <a:spcBef>
                <a:spcPts val="229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Choose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parameters W=&lt;w</a:t>
            </a:r>
            <a:r>
              <a:rPr sz="2449" spc="-6" baseline="-21021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... w</a:t>
            </a:r>
            <a:r>
              <a:rPr sz="2449" baseline="-21021" dirty="0">
                <a:solidFill>
                  <a:prstClr val="black"/>
                </a:solidFill>
                <a:latin typeface="Arial"/>
                <a:cs typeface="Arial"/>
              </a:rPr>
              <a:t>n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&gt;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471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47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maximize </a:t>
            </a:r>
            <a:r>
              <a:rPr sz="2471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conditional </a:t>
            </a:r>
            <a:r>
              <a:rPr sz="247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likelihood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 of 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training data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47401">
              <a:spcBef>
                <a:spcPts val="918"/>
              </a:spcBef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where</a:t>
            </a:r>
            <a:endParaRPr sz="2118">
              <a:solidFill>
                <a:prstClr val="black"/>
              </a:solidFill>
              <a:latin typeface="Arial"/>
              <a:cs typeface="Arial"/>
            </a:endParaRPr>
          </a:p>
          <a:p>
            <a:endParaRPr sz="2382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2382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44"/>
              </a:spcBef>
            </a:pPr>
            <a:endParaRPr sz="1941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13781" indent="-302575"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Training data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D</a:t>
            </a:r>
            <a:r>
              <a:rPr sz="2471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6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Data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likelihood =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  <a:p>
            <a:pPr marL="313781" indent="-302575">
              <a:spcBef>
                <a:spcPts val="565"/>
              </a:spcBef>
              <a:buFontTx/>
              <a:buChar char="•"/>
              <a:tabLst>
                <a:tab pos="313221" algn="l"/>
                <a:tab pos="313781" algn="l"/>
              </a:tabLst>
            </a:pP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Data </a:t>
            </a:r>
            <a:r>
              <a:rPr sz="2471" u="heavy" spc="-4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conditional</a:t>
            </a:r>
            <a:r>
              <a:rPr sz="2471" spc="-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71" dirty="0">
                <a:solidFill>
                  <a:prstClr val="black"/>
                </a:solidFill>
                <a:latin typeface="Arial"/>
                <a:cs typeface="Arial"/>
              </a:rPr>
              <a:t>likelihood =</a:t>
            </a:r>
            <a:endParaRPr sz="2471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71506" y="5164311"/>
            <a:ext cx="4112417" cy="625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673951"/>
            <a:ext cx="9296400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 algn="l">
              <a:spcBef>
                <a:spcPts val="88"/>
              </a:spcBef>
            </a:pPr>
            <a:r>
              <a:rPr sz="4000" b="1" dirty="0"/>
              <a:t>Expressing </a:t>
            </a:r>
            <a:r>
              <a:rPr sz="4000" b="1" spc="-4" dirty="0"/>
              <a:t>Conditional </a:t>
            </a:r>
            <a:r>
              <a:rPr sz="4000" b="1" dirty="0"/>
              <a:t>Log</a:t>
            </a:r>
            <a:r>
              <a:rPr sz="4000" b="1" spc="-40" dirty="0"/>
              <a:t> </a:t>
            </a:r>
            <a:r>
              <a:rPr sz="4000" b="1" dirty="0"/>
              <a:t>Likelihood</a:t>
            </a:r>
          </a:p>
        </p:txBody>
      </p:sp>
      <p:sp>
        <p:nvSpPr>
          <p:cNvPr id="3" name="object 3"/>
          <p:cNvSpPr/>
          <p:nvPr/>
        </p:nvSpPr>
        <p:spPr>
          <a:xfrm>
            <a:off x="2023315" y="1752600"/>
            <a:ext cx="5029728" cy="487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110" y="3886200"/>
            <a:ext cx="7586137" cy="1980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1934" y="2362200"/>
            <a:ext cx="3356466" cy="482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1934" y="3090098"/>
            <a:ext cx="3737466" cy="4913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96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59" y="685800"/>
            <a:ext cx="7370414" cy="500232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177" b="1" dirty="0"/>
              <a:t>Maximizing </a:t>
            </a:r>
            <a:r>
              <a:rPr sz="3177" b="1" spc="-4" dirty="0"/>
              <a:t>Conditional </a:t>
            </a:r>
            <a:r>
              <a:rPr sz="3177" b="1" dirty="0"/>
              <a:t>Log</a:t>
            </a:r>
            <a:r>
              <a:rPr sz="3177" b="1" spc="-40" dirty="0"/>
              <a:t> </a:t>
            </a:r>
            <a:r>
              <a:rPr sz="3177" b="1" dirty="0"/>
              <a:t>Likelihood</a:t>
            </a:r>
          </a:p>
        </p:txBody>
      </p:sp>
      <p:sp>
        <p:nvSpPr>
          <p:cNvPr id="3" name="object 3"/>
          <p:cNvSpPr/>
          <p:nvPr/>
        </p:nvSpPr>
        <p:spPr>
          <a:xfrm>
            <a:off x="1173886" y="2526491"/>
            <a:ext cx="3092824" cy="363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73886" y="3135286"/>
            <a:ext cx="3092824" cy="3750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442" y="3962400"/>
            <a:ext cx="6937034" cy="1239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9442" y="5486400"/>
            <a:ext cx="6195732" cy="65251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lnSpc>
                <a:spcPts val="2506"/>
              </a:lnSpc>
              <a:spcBef>
                <a:spcPts val="88"/>
              </a:spcBef>
            </a:pP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Good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news: 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l(W)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is concave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function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118" spc="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118" i="1" dirty="0">
                <a:solidFill>
                  <a:prstClr val="black"/>
                </a:solidFill>
                <a:latin typeface="Times New Roman"/>
                <a:cs typeface="Times New Roman"/>
              </a:rPr>
              <a:t>W</a:t>
            </a:r>
            <a:endParaRPr sz="2118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1206">
              <a:lnSpc>
                <a:spcPts val="2506"/>
              </a:lnSpc>
            </a:pP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Bad news: no </a:t>
            </a:r>
            <a:r>
              <a:rPr sz="2118" spc="-4" dirty="0">
                <a:solidFill>
                  <a:prstClr val="black"/>
                </a:solidFill>
                <a:latin typeface="Arial"/>
                <a:cs typeface="Arial"/>
              </a:rPr>
              <a:t>closed-form solution to </a:t>
            </a:r>
            <a:r>
              <a:rPr sz="2118" dirty="0">
                <a:solidFill>
                  <a:prstClr val="black"/>
                </a:solidFill>
                <a:latin typeface="Arial"/>
                <a:cs typeface="Arial"/>
              </a:rPr>
              <a:t>maximize </a:t>
            </a:r>
            <a:r>
              <a:rPr sz="2118" i="1" spc="-4" dirty="0">
                <a:solidFill>
                  <a:prstClr val="black"/>
                </a:solidFill>
                <a:latin typeface="Times New Roman"/>
                <a:cs typeface="Times New Roman"/>
              </a:rPr>
              <a:t>l(W)</a:t>
            </a:r>
            <a:endParaRPr sz="2118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281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29087</TotalTime>
  <Words>4492</Words>
  <Application>Microsoft Office PowerPoint</Application>
  <PresentationFormat>On-screen Show (4:3)</PresentationFormat>
  <Paragraphs>959</Paragraphs>
  <Slides>124</Slides>
  <Notes>7</Notes>
  <HiddenSlides>32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50" baseType="lpstr">
      <vt:lpstr>맑은 고딕</vt:lpstr>
      <vt:lpstr>ＭＳ Ｐゴシック</vt:lpstr>
      <vt:lpstr>&amp;quot</vt:lpstr>
      <vt:lpstr>Arial</vt:lpstr>
      <vt:lpstr>AvenirRoman</vt:lpstr>
      <vt:lpstr>Calibri</vt:lpstr>
      <vt:lpstr>Calibri Light</vt:lpstr>
      <vt:lpstr>Cambria Math</vt:lpstr>
      <vt:lpstr>Comic Sans MS</vt:lpstr>
      <vt:lpstr>Courier New</vt:lpstr>
      <vt:lpstr>굴림</vt:lpstr>
      <vt:lpstr>Monotype Sorts</vt:lpstr>
      <vt:lpstr>Open Sans</vt:lpstr>
      <vt:lpstr>Symbol</vt:lpstr>
      <vt:lpstr>Tahoma</vt:lpstr>
      <vt:lpstr>Times New Roman</vt:lpstr>
      <vt:lpstr>Trebuchet MS</vt:lpstr>
      <vt:lpstr>Wingdings</vt:lpstr>
      <vt:lpstr>1_Office Theme</vt:lpstr>
      <vt:lpstr>Office Theme</vt:lpstr>
      <vt:lpstr>Custom Design</vt:lpstr>
      <vt:lpstr>2_Office Theme</vt:lpstr>
      <vt:lpstr>3_Office Theme</vt:lpstr>
      <vt:lpstr>4_Office Theme</vt:lpstr>
      <vt:lpstr>VISIO</vt:lpstr>
      <vt:lpstr>Equation</vt:lpstr>
      <vt:lpstr>Machine Learning</vt:lpstr>
      <vt:lpstr>PowerPoint Presentation</vt:lpstr>
      <vt:lpstr>Agenda</vt:lpstr>
      <vt:lpstr>PowerPoint Presentation</vt:lpstr>
      <vt:lpstr>PowerPoint Presentation</vt:lpstr>
      <vt:lpstr>The Joint Distribution</vt:lpstr>
      <vt:lpstr>The Joint Distribution</vt:lpstr>
      <vt:lpstr>The Joint Distribution</vt:lpstr>
      <vt:lpstr>Using the Joint Distribution</vt:lpstr>
      <vt:lpstr>Using the Joint Distribution</vt:lpstr>
      <vt:lpstr>Using the Joint Distribution</vt:lpstr>
      <vt:lpstr>Inference with the Joint Distribution</vt:lpstr>
      <vt:lpstr>Learning and  the Joint  Distribution</vt:lpstr>
      <vt:lpstr>sounds like the solution to learning F : X  Y or P(Y | X)</vt:lpstr>
      <vt:lpstr>What to do?</vt:lpstr>
      <vt:lpstr>1. Be smart about how we estimate  probabilities</vt:lpstr>
      <vt:lpstr>PowerPoint Presentation</vt:lpstr>
      <vt:lpstr>Estimating θ = P(X=1)</vt:lpstr>
      <vt:lpstr>Principles for Estimating Probabilities</vt:lpstr>
      <vt:lpstr>Maximum Likelihood Estimation</vt:lpstr>
      <vt:lpstr>Maximum Likelihood Estimate for Θ</vt:lpstr>
      <vt:lpstr>Summary: Maximum Likelihood Estimate</vt:lpstr>
      <vt:lpstr>Principles for Estimating Probabilities</vt:lpstr>
      <vt:lpstr>Example prior distribution – P(θ)</vt:lpstr>
      <vt:lpstr>Beta prior distribution – P(θ)</vt:lpstr>
      <vt:lpstr>PowerPoint Presentation</vt:lpstr>
      <vt:lpstr>PowerPoint Presentation</vt:lpstr>
      <vt:lpstr>Aside:  Some terminology</vt:lpstr>
      <vt:lpstr>Two Principles for Estimating Parameters</vt:lpstr>
      <vt:lpstr>Maximum Likelihood Estimate</vt:lpstr>
      <vt:lpstr>PowerPoint Presentation</vt:lpstr>
      <vt:lpstr>Let’s learn classifiers by learning P(Y|X)</vt:lpstr>
      <vt:lpstr>How many parameters must we estimate?</vt:lpstr>
      <vt:lpstr>Bayes Rule</vt:lpstr>
      <vt:lpstr>Naïve Bayes</vt:lpstr>
      <vt:lpstr>Conditional Independence</vt:lpstr>
      <vt:lpstr>PowerPoint Presentation</vt:lpstr>
      <vt:lpstr>PowerPoint Presentation</vt:lpstr>
      <vt:lpstr>Naïve Bayes in a Nutshell</vt:lpstr>
      <vt:lpstr>Naïve Bayes Algorithm – discrete Xi</vt:lpstr>
      <vt:lpstr>Estimating Parameters: Y,  Xi discrete</vt:lpstr>
      <vt:lpstr>Estimating Parameters</vt:lpstr>
      <vt:lpstr>Estimating Parameters: Y, Xi discrete</vt:lpstr>
      <vt:lpstr>PowerPoint Presentation</vt:lpstr>
      <vt:lpstr>Issues with Naïve Bayes Classifier</vt:lpstr>
      <vt:lpstr>Issues with Naïve Bayes Classifier</vt:lpstr>
      <vt:lpstr>Issues with Naïve Bayes Classifier</vt:lpstr>
      <vt:lpstr>A Simple Example</vt:lpstr>
      <vt:lpstr>Laplace smoothing</vt:lpstr>
      <vt:lpstr>Apply Laplace Smoothing</vt:lpstr>
      <vt:lpstr>Naïve Bayes Classifier Applications</vt:lpstr>
      <vt:lpstr>Estimating Parameters: Xi  Continuous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Naive Bayes Classifier for Text</vt:lpstr>
      <vt:lpstr>Learning to Classify Text</vt:lpstr>
      <vt:lpstr>Baseline: Bag of Words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Twenty NewsGroups</vt:lpstr>
      <vt:lpstr>Learning Curve for 20 Newsgroups</vt:lpstr>
      <vt:lpstr>Summary: Learning to Classify Text</vt:lpstr>
      <vt:lpstr>Summary: Learning to Classify Text</vt:lpstr>
      <vt:lpstr>Summary: Learning to Classify Text</vt:lpstr>
      <vt:lpstr>Session Content</vt:lpstr>
      <vt:lpstr>PowerPoint Presentation</vt:lpstr>
      <vt:lpstr>Probabilistic Generative Classifiers</vt:lpstr>
      <vt:lpstr>PowerPoint Presentation</vt:lpstr>
      <vt:lpstr>PowerPoint Presentation</vt:lpstr>
      <vt:lpstr>Generative Models</vt:lpstr>
      <vt:lpstr>Probabilistic Generative Model versus Probabilistic Discriminative Model </vt:lpstr>
      <vt:lpstr>Most Probable Classification  of New Instances</vt:lpstr>
      <vt:lpstr>Bayes Optimal Classifier</vt:lpstr>
      <vt:lpstr>Gibbs Classifier</vt:lpstr>
      <vt:lpstr>Naive Bayes Classifier</vt:lpstr>
      <vt:lpstr>Naive Bayes Algorithm</vt:lpstr>
      <vt:lpstr>Features of Bayesian learning</vt:lpstr>
      <vt:lpstr>Features of Bayesian learning</vt:lpstr>
      <vt:lpstr>PowerPoint Presentation</vt:lpstr>
      <vt:lpstr>Some references for more examples</vt:lpstr>
      <vt:lpstr>PowerPoint Presentation</vt:lpstr>
      <vt:lpstr>How does logistic regression handle missing values?</vt:lpstr>
      <vt:lpstr>PowerPoint Presentation</vt:lpstr>
      <vt:lpstr>Derive form for P(Y|X) for Gaussian P(Xi|Y=yk) assuming σik = σi</vt:lpstr>
      <vt:lpstr>Very convenient!</vt:lpstr>
      <vt:lpstr>Training Logistic Regression: MCLE</vt:lpstr>
      <vt:lpstr>Training Logistic Regression: MCLE</vt:lpstr>
      <vt:lpstr>Expressing Conditional Log Likelihood</vt:lpstr>
      <vt:lpstr>Maximizing Conditional Log Likelihood</vt:lpstr>
      <vt:lpstr>MLE vs MAP</vt:lpstr>
      <vt:lpstr>MAP estimates and Regularization</vt:lpstr>
      <vt:lpstr>The Bottom Line</vt:lpstr>
      <vt:lpstr>PowerPoint Presentation</vt:lpstr>
      <vt:lpstr>Probabilistic Generative Model versus Probabilistic Discriminative Model </vt:lpstr>
      <vt:lpstr>PowerPoint Presentation</vt:lpstr>
      <vt:lpstr>Naïve Bayes versus Logistic Regression</vt:lpstr>
      <vt:lpstr>Naïve Bayes vs Logistic Regression</vt:lpstr>
      <vt:lpstr>G. Naïve Bayes vs. Logistic Regression</vt:lpstr>
      <vt:lpstr>Maximum likelihood and  least-squared error hypotheses</vt:lpstr>
      <vt:lpstr>Choose parameterized form for  P(Y|X; θ)</vt:lpstr>
      <vt:lpstr>Consider Linear Regression</vt:lpstr>
      <vt:lpstr>Training Linear Regression : Maximum Conditional Likelihood Estimate (MCLE)</vt:lpstr>
      <vt:lpstr>Training Linear Regression: MCLE</vt:lpstr>
      <vt:lpstr>Decision Theory</vt:lpstr>
      <vt:lpstr>Decision Theory</vt:lpstr>
      <vt:lpstr>Minimum Misclassification Rate</vt:lpstr>
      <vt:lpstr>Minimum Misclassification Rate</vt:lpstr>
      <vt:lpstr>Inference and Decision</vt:lpstr>
      <vt:lpstr>Inference and Decision</vt:lpstr>
      <vt:lpstr>Inference and Decision</vt:lpstr>
      <vt:lpstr>Inference and Decision</vt:lpstr>
      <vt:lpstr>Inference and Decision</vt:lpstr>
      <vt:lpstr>Inference and Decision</vt:lpstr>
      <vt:lpstr>Inference and Decision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bits</cp:lastModifiedBy>
  <cp:revision>521</cp:revision>
  <cp:lastPrinted>1601-01-01T00:00:00Z</cp:lastPrinted>
  <dcterms:created xsi:type="dcterms:W3CDTF">2001-10-10T03:11:58Z</dcterms:created>
  <dcterms:modified xsi:type="dcterms:W3CDTF">2023-09-01T16:19:36Z</dcterms:modified>
</cp:coreProperties>
</file>